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74" r:id="rId3"/>
    <p:sldId id="275" r:id="rId4"/>
    <p:sldId id="258" r:id="rId5"/>
    <p:sldId id="259" r:id="rId6"/>
    <p:sldId id="260" r:id="rId7"/>
    <p:sldId id="270" r:id="rId8"/>
    <p:sldId id="261" r:id="rId9"/>
    <p:sldId id="262" r:id="rId10"/>
    <p:sldId id="273" r:id="rId11"/>
    <p:sldId id="267" r:id="rId12"/>
    <p:sldId id="268" r:id="rId13"/>
    <p:sldId id="269" r:id="rId14"/>
    <p:sldId id="271" r:id="rId15"/>
    <p:sldId id="263" r:id="rId16"/>
    <p:sldId id="264" r:id="rId17"/>
    <p:sldId id="265" r:id="rId18"/>
    <p:sldId id="266"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FF9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738" autoAdjust="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D6B4F-8C88-4594-8C7B-EE93F85A5EE3}" type="datetimeFigureOut">
              <a:rPr lang="ru-RU" smtClean="0"/>
              <a:pPr/>
              <a:t>17.10.2013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275B9-191C-4727-9BAB-F1C7D43619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2275B9-191C-4727-9BAB-F1C7D4361910}"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13475F-3916-45BF-8367-C65131B8FD8A}" type="datetimeFigureOut">
              <a:rPr lang="ru-RU" smtClean="0"/>
              <a:pPr/>
              <a:t>17.10.2013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C763-2696-4175-A3A5-CED901786B4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3475F-3916-45BF-8367-C65131B8FD8A}" type="datetimeFigureOut">
              <a:rPr lang="ru-RU" smtClean="0"/>
              <a:pPr/>
              <a:t>17.10.2013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AC763-2696-4175-A3A5-CED901786B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hyperlink" Target="http://kk.wikipedia.org/wiki/%D2%92%D1%8B%D0%BB%D1%8B%D0%BC%D0%B8-%D1%82%D0%B5%D1%85%D0%BD%D0%B8%D0%BA%D0%B0%D0%BB%D1%8B%D2%9B_%D1%80%D0%B5%D0%B2%D0%BE%D0%BB%D1%8E%D1%86%D0%B8%D1%8F" TargetMode="External"/><Relationship Id="rId4" Type="http://schemas.openxmlformats.org/officeDocument/2006/relationships/hyperlink" Target="http://kk.wikipedia.org/wiki/%D2%9A%D0%BE%D2%93%D0%B0%D0%B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kk.wikipedia.org/wiki/%D0%90%D0%B4%D0%B0%D0%B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kk.wikipedia.org/wiki/%D0%90%D2%93%D1%8B%D0%BB%D1%88%D1%8B%D0%BD_%D1%82%D1%96%D0%BB%D1%96"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kk.wikipedia.org/w/index.php?title=ARPANET&amp;action=edit&amp;redlink=1" TargetMode="External"/><Relationship Id="rId5" Type="http://schemas.openxmlformats.org/officeDocument/2006/relationships/hyperlink" Target="http://kk.wikipedia.org/wiki/%D0%A1%D0%B5%D1%80%D0%B2%D0%B5%D1%80" TargetMode="External"/><Relationship Id="rId4" Type="http://schemas.openxmlformats.org/officeDocument/2006/relationships/hyperlink" Target="http://kk.wikipedia.org/wiki/%D0%9A%D0%BE%D0%BC%D0%BF%D1%8C%D1%8E%D1%82%D0%B5%D1%8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kk.wikipedia.org/wiki/DNS"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kk.wikipedia.org/w/index.php?title=TCP/IP&amp;action=edit&amp;redlink=1" TargetMode="External"/><Relationship Id="rId5" Type="http://schemas.openxmlformats.org/officeDocument/2006/relationships/hyperlink" Target="http://kk.wikipedia.org/w/index.php?title=NCP&amp;action=edit&amp;redlink=1" TargetMode="External"/><Relationship Id="rId4" Type="http://schemas.openxmlformats.org/officeDocument/2006/relationships/hyperlink" Target="http://kk.wikipedia.org/w/index.php?title=ARPANET&amp;action=edit&amp;redlink=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kk.wikipedia.org/w/index.php?title=W3C&amp;action=edit&amp;redlink=1" TargetMode="External"/><Relationship Id="rId3" Type="http://schemas.openxmlformats.org/officeDocument/2006/relationships/image" Target="../media/image4.jpeg"/><Relationship Id="rId7" Type="http://schemas.openxmlformats.org/officeDocument/2006/relationships/hyperlink" Target="http://kk.wikipedia.org/wiki/FTP"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kk.wikipedia.org/wiki/HTTP" TargetMode="External"/><Relationship Id="rId5" Type="http://schemas.openxmlformats.org/officeDocument/2006/relationships/hyperlink" Target="http://kk.wikipedia.org/w/index.php?title=CERN&amp;action=edit&amp;redlink=1" TargetMode="External"/><Relationship Id="rId4" Type="http://schemas.openxmlformats.org/officeDocument/2006/relationships/hyperlink" Target="http://kk.wikipedia.org/w/index.php?title=IRC&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hyperlink" Target="http://kk.wikipedia.org/w/index.php?title=%D0%91%D2%AF%D0%BA%D1%96%D0%BB%D3%99%D0%BB%D0%B5%D0%BC%D0%B4%D1%96%D0%BA_%D0%98%D0%BD%D1%82%D0%B5%D1%80%D0%BD%D0%B5%D1%82_%D0%9A%D2%AF%D0%BD%D1%96&amp;action=edit&amp;redlink=1" TargetMode="External"/><Relationship Id="rId4" Type="http://schemas.openxmlformats.org/officeDocument/2006/relationships/hyperlink" Target="http://kk.wikipedia.org/w/index.php?title=%D0%98%D0%BE%D0%B0%D0%BD%D0%BD_%D0%9F%D0%B0%D0%B2%D0%B5%D0%BB&amp;action=edit&amp;redlink=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kk.wikipedia.org/w/index.php?title=Interface_Message_%D0%BF%D1%80%D0%BE%D1%86%D0%B5%D1%81%D1%81%D0%BE%D1%80&amp;action=edit&amp;redlink=1" TargetMode="External"/><Relationship Id="rId3" Type="http://schemas.openxmlformats.org/officeDocument/2006/relationships/hyperlink" Target="http://kk.wikipedia.org/wiki/%D0%A1%D1%83%D1%80%D0%B5%D1%82:Leonard-Kleinrock-and-IMP1.png" TargetMode="External"/><Relationship Id="rId7" Type="http://schemas.openxmlformats.org/officeDocument/2006/relationships/hyperlink" Target="http://kk.wikipedia.org/w/index.php?title=ARPANET&amp;action=edit&amp;redlink=1"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kk.wikipedia.org/wiki/%D0%9B%D0%BE%D1%81-%D0%90%D0%BD%D0%B4%D0%B6%D0%B5%D0%BB%D0%B5%D1%81" TargetMode="External"/><Relationship Id="rId5" Type="http://schemas.openxmlformats.org/officeDocument/2006/relationships/hyperlink" Target="http://kk.wikipedia.org/w/index.php?title=%D0%9B%D0%B5%D0%BE%D0%BD%D0%B0%D1%80%D0%B4_%D0%9A%D0%BB%D0%B5%D0%B9%D0%BD%D1%80%D0%BE%D0%BA&amp;action=edit&amp;redlink=1"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3"/>
          <a:srcRect/>
          <a:stretch>
            <a:fillRect/>
          </a:stretch>
        </p:blipFill>
        <p:spPr bwMode="auto">
          <a:xfrm>
            <a:off x="0" y="0"/>
            <a:ext cx="9144000" cy="7072289"/>
          </a:xfrm>
          <a:prstGeom prst="rect">
            <a:avLst/>
          </a:prstGeom>
          <a:noFill/>
          <a:ln w="9525">
            <a:noFill/>
            <a:miter lim="800000"/>
            <a:headEnd/>
            <a:tailEnd/>
          </a:ln>
          <a:effectLst/>
        </p:spPr>
      </p:pic>
      <p:sp>
        <p:nvSpPr>
          <p:cNvPr id="5" name="Прямоугольник 4"/>
          <p:cNvSpPr/>
          <p:nvPr/>
        </p:nvSpPr>
        <p:spPr>
          <a:xfrm>
            <a:off x="1500166" y="1643050"/>
            <a:ext cx="5929338" cy="2123658"/>
          </a:xfrm>
          <a:prstGeom prst="rect">
            <a:avLst/>
          </a:prstGeom>
        </p:spPr>
        <p:txBody>
          <a:bodyPr wrap="square">
            <a:spAutoFit/>
          </a:bodyPr>
          <a:lstStyle/>
          <a:p>
            <a:pPr algn="ctr"/>
            <a:r>
              <a:rPr lang="kk-KZ" sz="4400" b="1" i="1"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rPr>
              <a:t>Интернет жүйесінің </a:t>
            </a:r>
            <a:r>
              <a:rPr lang="kk-KZ" sz="4400" b="1" i="1" spc="50" dirty="0" smtClean="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rPr>
              <a:t>ғылым,білім,тәрбие саласындағы рөлі</a:t>
            </a:r>
            <a:endParaRPr lang="ru-RU" sz="4400" b="1" i="1"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endParaRPr>
          </a:p>
        </p:txBody>
      </p:sp>
      <p:sp>
        <p:nvSpPr>
          <p:cNvPr id="7" name="Прямоугольник 6"/>
          <p:cNvSpPr/>
          <p:nvPr/>
        </p:nvSpPr>
        <p:spPr>
          <a:xfrm>
            <a:off x="3714744" y="4357694"/>
            <a:ext cx="4572000" cy="461665"/>
          </a:xfrm>
          <a:prstGeom prst="rect">
            <a:avLst/>
          </a:prstGeom>
        </p:spPr>
        <p:txBody>
          <a:bodyPr wrap="square">
            <a:spAutoFit/>
          </a:bodyPr>
          <a:lstStyle/>
          <a:p>
            <a:pPr algn="r"/>
            <a:endParaRPr lang="kk-KZ" sz="2400" b="1" i="1" dirty="0" smtClean="0">
              <a:solidFill>
                <a:srgbClr val="FF0000"/>
              </a:solidFill>
              <a:latin typeface="Times New Roman" pitchFamily="18" charset="0"/>
              <a:cs typeface="Times New Roman" pitchFamily="18" charset="0"/>
            </a:endParaRPr>
          </a:p>
        </p:txBody>
      </p:sp>
    </p:spTree>
  </p:cSld>
  <p:clrMapOvr>
    <a:masterClrMapping/>
  </p:clrMapOvr>
  <p:transition>
    <p:wheel spokes="8"/>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571440" y="642918"/>
            <a:ext cx="8572560" cy="2950385"/>
            <a:chOff x="0" y="264334"/>
            <a:chExt cx="8572560" cy="2950385"/>
          </a:xfrm>
        </p:grpSpPr>
        <p:sp>
          <p:nvSpPr>
            <p:cNvPr id="10" name="Скругленный прямоугольник 9"/>
            <p:cNvSpPr/>
            <p:nvPr/>
          </p:nvSpPr>
          <p:spPr>
            <a:xfrm>
              <a:off x="0" y="264334"/>
              <a:ext cx="8572560" cy="29503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Скругленный прямоугольник 4"/>
            <p:cNvSpPr/>
            <p:nvPr/>
          </p:nvSpPr>
          <p:spPr>
            <a:xfrm>
              <a:off x="1956598" y="264334"/>
              <a:ext cx="6615961" cy="29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sym typeface="Symbol"/>
                </a:rPr>
                <a:t> </a:t>
              </a:r>
              <a:r>
                <a:rPr lang="ru-RU" sz="2000" b="1" kern="1200" dirty="0" smtClean="0">
                  <a:effectLst>
                    <a:outerShdw blurRad="38100" dist="38100" dir="2700000" algn="tl">
                      <a:srgbClr val="000000">
                        <a:alpha val="43137"/>
                      </a:srgbClr>
                    </a:outerShdw>
                  </a:effectLst>
                </a:rPr>
                <a:t>50%  </a:t>
              </a:r>
              <a:r>
                <a:rPr lang="ru-RU" sz="2000" b="1" kern="1200" dirty="0" err="1" smtClean="0">
                  <a:effectLst>
                    <a:outerShdw blurRad="38100" dist="38100" dir="2700000" algn="tl">
                      <a:srgbClr val="000000">
                        <a:alpha val="43137"/>
                      </a:srgbClr>
                    </a:outerShdw>
                  </a:effectLst>
                </a:rPr>
                <a:t>астам</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мекемелер</a:t>
              </a:r>
              <a:r>
                <a:rPr lang="ru-RU" sz="2000" b="1" kern="1200" dirty="0" smtClean="0">
                  <a:effectLst>
                    <a:outerShdw blurRad="38100" dist="38100" dir="2700000" algn="tl">
                      <a:srgbClr val="000000">
                        <a:alpha val="43137"/>
                      </a:srgbClr>
                    </a:outerShdw>
                  </a:effectLst>
                </a:rPr>
                <a:t> Интернет </a:t>
              </a:r>
              <a:r>
                <a:rPr lang="ru-RU" sz="2000" b="1" kern="1200" dirty="0" err="1" smtClean="0">
                  <a:effectLst>
                    <a:outerShdw blurRad="38100" dist="38100" dir="2700000" algn="tl">
                      <a:srgbClr val="000000">
                        <a:alpha val="43137"/>
                      </a:srgbClr>
                    </a:outerShdw>
                  </a:effectLst>
                </a:rPr>
                <a:t>желісіне</a:t>
              </a:r>
              <a:r>
                <a:rPr lang="ru-RU" sz="2000" b="1" kern="1200" dirty="0" smtClean="0">
                  <a:effectLst>
                    <a:outerShdw blurRad="38100" dist="38100" dir="2700000" algn="tl">
                      <a:srgbClr val="000000">
                        <a:alpha val="43137"/>
                      </a:srgbClr>
                    </a:outerShdw>
                  </a:effectLst>
                </a:rPr>
                <a:t> КЖ  </a:t>
              </a:r>
              <a:r>
                <a:rPr lang="ru-RU" sz="2000" b="1" kern="1200" dirty="0" err="1" smtClean="0">
                  <a:effectLst>
                    <a:outerShdw blurRad="38100" dist="38100" dir="2700000" algn="tl">
                      <a:srgbClr val="000000">
                        <a:alpha val="43137"/>
                      </a:srgbClr>
                    </a:outerShdw>
                  </a:effectLst>
                </a:rPr>
                <a:t>қосылады</a:t>
              </a:r>
              <a:r>
                <a:rPr lang="ru-RU" sz="2000" b="1" kern="1200" dirty="0" smtClean="0">
                  <a:effectLst>
                    <a:outerShdw blurRad="38100" dist="38100" dir="2700000" algn="tl">
                      <a:srgbClr val="000000">
                        <a:alpha val="43137"/>
                      </a:srgbClr>
                    </a:outerShdw>
                  </a:effectLst>
                </a:rPr>
                <a:t> (4-10 Мб/сек </a:t>
              </a:r>
              <a:r>
                <a:rPr lang="ru-RU" sz="2000" b="1" kern="1200" dirty="0" err="1" smtClean="0">
                  <a:effectLst>
                    <a:outerShdw blurRad="38100" dist="38100" dir="2700000" algn="tl">
                      <a:srgbClr val="000000">
                        <a:alpha val="43137"/>
                      </a:srgbClr>
                    </a:outerShdw>
                  </a:effectLst>
                </a:rPr>
                <a:t>жоғары</a:t>
              </a:r>
              <a:r>
                <a:rPr lang="ru-RU" sz="2000" b="1" kern="1200" dirty="0" smtClean="0">
                  <a:effectLst>
                    <a:outerShdw blurRad="38100" dist="38100" dir="2700000" algn="tl">
                      <a:srgbClr val="000000">
                        <a:alpha val="43137"/>
                      </a:srgbClr>
                    </a:outerShdw>
                  </a:effectLst>
                </a:rPr>
                <a:t>);</a:t>
              </a:r>
            </a:p>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a:t>
              </a:r>
              <a:r>
                <a:rPr lang="ru-RU" sz="2000" b="1" kern="1200" dirty="0" smtClean="0">
                  <a:effectLst>
                    <a:outerShdw blurRad="38100" dist="38100" dir="2700000" algn="tl">
                      <a:srgbClr val="000000">
                        <a:alpha val="43137"/>
                      </a:srgbClr>
                    </a:outerShdw>
                  </a:effectLst>
                </a:rPr>
                <a:t>50%  </a:t>
              </a:r>
              <a:r>
                <a:rPr lang="ru-RU" sz="2000" b="1" kern="1200" dirty="0" err="1" smtClean="0">
                  <a:effectLst>
                    <a:outerShdw blurRad="38100" dist="38100" dir="2700000" algn="tl">
                      <a:srgbClr val="000000">
                        <a:alpha val="43137"/>
                      </a:srgbClr>
                    </a:outerShdw>
                  </a:effectLst>
                </a:rPr>
                <a:t>астам</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білім</a:t>
              </a:r>
              <a:r>
                <a:rPr lang="ru-RU" sz="2000" b="1" kern="1200" dirty="0" smtClean="0">
                  <a:effectLst>
                    <a:outerShdw blurRad="38100" dist="38100" dir="2700000" algn="tl">
                      <a:srgbClr val="000000">
                        <a:alpha val="43137"/>
                      </a:srgbClr>
                    </a:outerShdw>
                  </a:effectLst>
                </a:rPr>
                <a:t> беру  </a:t>
              </a:r>
              <a:r>
                <a:rPr lang="ru-RU" sz="2000" b="1" kern="1200" dirty="0" err="1" smtClean="0">
                  <a:effectLst>
                    <a:outerShdw blurRad="38100" dist="38100" dir="2700000" algn="tl">
                      <a:srgbClr val="000000">
                        <a:alpha val="43137"/>
                      </a:srgbClr>
                    </a:outerShdw>
                  </a:effectLst>
                </a:rPr>
                <a:t>мекемелері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жергілікті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желіге</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қосылады </a:t>
              </a:r>
              <a:r>
                <a:rPr lang="ru-RU" sz="2000" b="1" kern="1200" dirty="0" smtClean="0">
                  <a:effectLst>
                    <a:outerShdw blurRad="38100" dist="38100" dir="2700000" algn="tl">
                      <a:srgbClr val="000000">
                        <a:alpha val="43137"/>
                      </a:srgbClr>
                    </a:outerShdw>
                  </a:effectLst>
                </a:rPr>
                <a:t>(</a:t>
              </a:r>
              <a:r>
                <a:rPr lang="ru-RU" sz="2000" b="1" kern="1200" dirty="0" err="1" smtClean="0">
                  <a:effectLst>
                    <a:outerShdw blurRad="38100" dist="38100" dir="2700000" algn="tl">
                      <a:srgbClr val="000000">
                        <a:alpha val="43137"/>
                      </a:srgbClr>
                    </a:outerShdw>
                  </a:effectLst>
                </a:rPr>
                <a:t>білім</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беру</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контентіне</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еркін</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қосылу</a:t>
              </a:r>
              <a:r>
                <a:rPr lang="ru-RU" sz="2000" b="1" kern="1200" dirty="0" smtClean="0">
                  <a:effectLst>
                    <a:outerShdw blurRad="38100" dist="38100" dir="2700000" algn="tl">
                      <a:srgbClr val="000000">
                        <a:alpha val="43137"/>
                      </a:srgbClr>
                    </a:outerShdw>
                  </a:effectLst>
                </a:rPr>
                <a:t>) </a:t>
              </a:r>
              <a:r>
                <a:rPr lang="en-US" sz="2000" b="1" kern="1200" dirty="0" smtClean="0">
                  <a:solidFill>
                    <a:schemeClr val="bg1"/>
                  </a:solidFill>
                  <a:effectLst>
                    <a:outerShdw blurRad="38100" dist="38100" dir="2700000" algn="tl">
                      <a:srgbClr val="000000">
                        <a:alpha val="43137"/>
                      </a:srgbClr>
                    </a:outerShdw>
                  </a:effectLst>
                </a:rPr>
                <a:t>Wi-Fi, </a:t>
              </a:r>
              <a:r>
                <a:rPr lang="en-US" sz="2000" b="1" kern="1200" dirty="0" err="1" smtClean="0">
                  <a:solidFill>
                    <a:schemeClr val="bg1"/>
                  </a:solidFill>
                  <a:effectLst>
                    <a:outerShdw blurRad="38100" dist="38100" dir="2700000" algn="tl">
                      <a:srgbClr val="000000">
                        <a:alpha val="43137"/>
                      </a:srgbClr>
                    </a:outerShdw>
                  </a:effectLst>
                </a:rPr>
                <a:t>Wi</a:t>
              </a:r>
              <a:r>
                <a:rPr lang="en-US" sz="2000" b="1" kern="1200" dirty="0" smtClean="0">
                  <a:solidFill>
                    <a:schemeClr val="bg1"/>
                  </a:solidFill>
                  <a:effectLst>
                    <a:outerShdw blurRad="38100" dist="38100" dir="2700000" algn="tl">
                      <a:srgbClr val="000000">
                        <a:alpha val="43137"/>
                      </a:srgbClr>
                    </a:outerShdw>
                  </a:effectLst>
                </a:rPr>
                <a:t>-Max</a:t>
              </a:r>
              <a:r>
                <a:rPr lang="kk-KZ" sz="2000" b="1" kern="1200" dirty="0" smtClean="0">
                  <a:solidFill>
                    <a:schemeClr val="bg1"/>
                  </a:solidFill>
                  <a:effectLst>
                    <a:outerShdw blurRad="38100" dist="38100" dir="2700000" algn="tl">
                      <a:srgbClr val="000000">
                        <a:alpha val="43137"/>
                      </a:srgbClr>
                    </a:outerShdw>
                  </a:effectLst>
                </a:rPr>
                <a:t>;</a:t>
              </a:r>
              <a:endParaRPr lang="ru-RU" sz="2000" b="1" kern="1200" dirty="0" smtClean="0">
                <a:solidFill>
                  <a:schemeClr val="bg1"/>
                </a:solidFill>
                <a:effectLst>
                  <a:outerShdw blurRad="38100" dist="38100" dir="2700000" algn="tl">
                    <a:srgbClr val="000000">
                      <a:alpha val="43137"/>
                    </a:srgbClr>
                  </a:outerShdw>
                </a:effectLst>
              </a:endParaRPr>
            </a:p>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a:t>
              </a:r>
              <a:r>
                <a:rPr lang="ru-RU" sz="2000" b="1" kern="1200" dirty="0" smtClean="0">
                  <a:effectLst>
                    <a:outerShdw blurRad="38100" dist="38100" dir="2700000" algn="tl">
                      <a:srgbClr val="000000">
                        <a:alpha val="43137"/>
                      </a:srgbClr>
                    </a:outerShdw>
                  </a:effectLst>
                </a:rPr>
                <a:t>50% </a:t>
              </a:r>
              <a:r>
                <a:rPr lang="ru-RU" sz="2000" b="1" kern="1200" dirty="0" err="1" smtClean="0">
                  <a:effectLst>
                    <a:outerShdw blurRad="38100" dist="38100" dir="2700000" algn="tl">
                      <a:srgbClr val="000000">
                        <a:alpha val="43137"/>
                      </a:srgbClr>
                    </a:outerShdw>
                  </a:effectLst>
                </a:rPr>
                <a:t>астам</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білім</a:t>
              </a:r>
              <a:r>
                <a:rPr lang="ru-RU" sz="2000" b="1" kern="1200" dirty="0" smtClean="0">
                  <a:effectLst>
                    <a:outerShdw blurRad="38100" dist="38100" dir="2700000" algn="tl">
                      <a:srgbClr val="000000">
                        <a:alpha val="43137"/>
                      </a:srgbClr>
                    </a:outerShdw>
                  </a:effectLst>
                </a:rPr>
                <a:t> беру </a:t>
              </a:r>
              <a:r>
                <a:rPr lang="ru-RU" sz="2000" b="1" kern="1200" dirty="0" err="1" smtClean="0">
                  <a:effectLst>
                    <a:outerShdw blurRad="38100" dist="38100" dir="2700000" algn="tl">
                      <a:srgbClr val="000000">
                        <a:alpha val="43137"/>
                      </a:srgbClr>
                    </a:outerShdw>
                  </a:effectLst>
                </a:rPr>
                <a:t>мекемелері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электронды</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кітапханалармен</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жабдықталады</a:t>
              </a:r>
              <a:r>
                <a:rPr lang="ru-RU" sz="2000" b="1" kern="1200" dirty="0" smtClean="0">
                  <a:effectLst>
                    <a:outerShdw blurRad="38100" dist="38100" dir="2700000" algn="tl">
                      <a:srgbClr val="000000">
                        <a:alpha val="43137"/>
                      </a:srgbClr>
                    </a:outerShdw>
                  </a:effectLst>
                </a:rPr>
                <a:t>;</a:t>
              </a:r>
            </a:p>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1 </a:t>
              </a:r>
              <a:r>
                <a:rPr lang="ru-RU" sz="2000" b="1" kern="1200" dirty="0" err="1" smtClean="0">
                  <a:effectLst>
                    <a:outerShdw blurRad="38100" dist="38100" dir="2700000" algn="tl">
                      <a:srgbClr val="000000">
                        <a:alpha val="43137"/>
                      </a:srgbClr>
                    </a:outerShdw>
                  </a:effectLst>
                  <a:sym typeface="Symbol"/>
                </a:rPr>
                <a:t>дербес</a:t>
              </a:r>
              <a:r>
                <a:rPr lang="ru-RU" sz="2000" b="1" kern="1200" dirty="0" smtClean="0">
                  <a:effectLst>
                    <a:outerShdw blurRad="38100" dist="38100" dir="2700000" algn="tl">
                      <a:srgbClr val="000000">
                        <a:alpha val="43137"/>
                      </a:srgbClr>
                    </a:outerShdw>
                  </a:effectLst>
                  <a:sym typeface="Symbol"/>
                </a:rPr>
                <a:t> </a:t>
              </a:r>
              <a:r>
                <a:rPr lang="ru-RU" sz="2000" b="1" kern="1200" dirty="0" err="1" smtClean="0">
                  <a:effectLst>
                    <a:outerShdw blurRad="38100" dist="38100" dir="2700000" algn="tl">
                      <a:srgbClr val="000000">
                        <a:alpha val="43137"/>
                      </a:srgbClr>
                    </a:outerShdw>
                  </a:effectLst>
                  <a:sym typeface="Symbol"/>
                </a:rPr>
                <a:t>компьютерге</a:t>
              </a:r>
              <a:r>
                <a:rPr lang="ru-RU" sz="2000" b="1" kern="1200" dirty="0" smtClean="0">
                  <a:effectLst>
                    <a:outerShdw blurRad="38100" dist="38100" dir="2700000" algn="tl">
                      <a:srgbClr val="000000">
                        <a:alpha val="43137"/>
                      </a:srgbClr>
                    </a:outerShdw>
                  </a:effectLst>
                  <a:sym typeface="Symbol"/>
                </a:rPr>
                <a:t>  10 </a:t>
              </a:r>
              <a:r>
                <a:rPr lang="ru-RU" sz="2000" b="1" kern="1200" dirty="0" err="1" smtClean="0">
                  <a:effectLst>
                    <a:outerShdw blurRad="38100" dist="38100" dir="2700000" algn="tl">
                      <a:srgbClr val="000000">
                        <a:alpha val="43137"/>
                      </a:srgbClr>
                    </a:outerShdw>
                  </a:effectLst>
                  <a:sym typeface="Symbol"/>
                </a:rPr>
                <a:t>оқушыдан көп болмауы</a:t>
              </a:r>
              <a:r>
                <a:rPr lang="ru-RU" sz="2000" b="1" kern="1200" dirty="0" smtClean="0">
                  <a:effectLst>
                    <a:outerShdw blurRad="38100" dist="38100" dir="2700000" algn="tl">
                      <a:srgbClr val="000000">
                        <a:alpha val="43137"/>
                      </a:srgbClr>
                    </a:outerShdw>
                  </a:effectLst>
                  <a:sym typeface="Symbol"/>
                </a:rPr>
                <a:t> </a:t>
              </a:r>
              <a:r>
                <a:rPr lang="ru-RU" sz="2000" b="1" kern="1200" dirty="0" err="1" smtClean="0">
                  <a:effectLst>
                    <a:outerShdw blurRad="38100" dist="38100" dir="2700000" algn="tl">
                      <a:srgbClr val="000000">
                        <a:alpha val="43137"/>
                      </a:srgbClr>
                    </a:outerShdw>
                  </a:effectLst>
                  <a:sym typeface="Symbol"/>
                </a:rPr>
                <a:t>тиіс</a:t>
              </a:r>
              <a:endParaRPr lang="ru-RU" sz="2000" b="1" kern="1200" dirty="0">
                <a:effectLst>
                  <a:outerShdw blurRad="38100" dist="38100" dir="2700000" algn="tl">
                    <a:srgbClr val="000000">
                      <a:alpha val="43137"/>
                    </a:srgbClr>
                  </a:outerShdw>
                </a:effectLst>
              </a:endParaRPr>
            </a:p>
          </p:txBody>
        </p:sp>
      </p:grpSp>
      <p:grpSp>
        <p:nvGrpSpPr>
          <p:cNvPr id="12" name="Группа 11"/>
          <p:cNvGrpSpPr/>
          <p:nvPr/>
        </p:nvGrpSpPr>
        <p:grpSpPr>
          <a:xfrm>
            <a:off x="571440" y="3643314"/>
            <a:ext cx="8572560" cy="2947771"/>
            <a:chOff x="0" y="3000401"/>
            <a:chExt cx="8572560" cy="2947771"/>
          </a:xfrm>
        </p:grpSpPr>
        <p:sp>
          <p:nvSpPr>
            <p:cNvPr id="13" name="Скругленный прямоугольник 12"/>
            <p:cNvSpPr/>
            <p:nvPr/>
          </p:nvSpPr>
          <p:spPr>
            <a:xfrm>
              <a:off x="0" y="3000401"/>
              <a:ext cx="8572560" cy="29477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1956598" y="3000401"/>
              <a:ext cx="6615961" cy="2947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a:t>
              </a:r>
              <a:r>
                <a:rPr lang="ru-RU" sz="2000" b="1" kern="1200" dirty="0" err="1" smtClean="0">
                  <a:effectLst>
                    <a:outerShdw blurRad="38100" dist="38100" dir="2700000" algn="tl">
                      <a:srgbClr val="000000">
                        <a:alpha val="43137"/>
                      </a:srgbClr>
                    </a:outerShdw>
                  </a:effectLst>
                  <a:sym typeface="Symbol"/>
                </a:rPr>
                <a:t>Мекемелердің </a:t>
              </a:r>
              <a:r>
                <a:rPr lang="ru-RU" sz="2000" b="1" kern="1200" dirty="0" smtClean="0">
                  <a:effectLst>
                    <a:outerShdw blurRad="38100" dist="38100" dir="2700000" algn="tl">
                      <a:srgbClr val="000000">
                        <a:alpha val="43137"/>
                      </a:srgbClr>
                    </a:outerShdw>
                  </a:effectLst>
                </a:rPr>
                <a:t>90%  Интернет </a:t>
              </a:r>
              <a:r>
                <a:rPr lang="ru-RU" sz="2000" b="1" kern="1200" dirty="0" err="1" smtClean="0">
                  <a:effectLst>
                    <a:outerShdw blurRad="38100" dist="38100" dir="2700000" algn="tl">
                      <a:srgbClr val="000000">
                        <a:alpha val="43137"/>
                      </a:srgbClr>
                    </a:outerShdw>
                  </a:effectLst>
                </a:rPr>
                <a:t>желісіне</a:t>
              </a:r>
              <a:r>
                <a:rPr lang="ru-RU" sz="2000" b="1" kern="1200" dirty="0" smtClean="0">
                  <a:effectLst>
                    <a:outerShdw blurRad="38100" dist="38100" dir="2700000" algn="tl">
                      <a:srgbClr val="000000">
                        <a:alpha val="43137"/>
                      </a:srgbClr>
                    </a:outerShdw>
                  </a:effectLst>
                </a:rPr>
                <a:t> КЖИ </a:t>
              </a:r>
              <a:r>
                <a:rPr lang="ru-RU" sz="2000" b="1" kern="1200" dirty="0" err="1" smtClean="0">
                  <a:effectLst>
                    <a:outerShdw blurRad="38100" dist="38100" dir="2700000" algn="tl">
                      <a:srgbClr val="000000">
                        <a:alpha val="43137"/>
                      </a:srgbClr>
                    </a:outerShdw>
                  </a:effectLst>
                </a:rPr>
                <a:t>алады</a:t>
              </a:r>
              <a:r>
                <a:rPr lang="ru-RU" sz="2000" b="1" kern="1200" dirty="0" smtClean="0">
                  <a:effectLst>
                    <a:outerShdw blurRad="38100" dist="38100" dir="2700000" algn="tl">
                      <a:srgbClr val="000000">
                        <a:alpha val="43137"/>
                      </a:srgbClr>
                    </a:outerShdw>
                  </a:effectLst>
                </a:rPr>
                <a:t> (4-10 Мб/сек </a:t>
              </a:r>
              <a:r>
                <a:rPr lang="ru-RU" sz="2000" b="1" kern="1200" dirty="0" err="1" smtClean="0">
                  <a:effectLst>
                    <a:outerShdw blurRad="38100" dist="38100" dir="2700000" algn="tl">
                      <a:srgbClr val="000000">
                        <a:alpha val="43137"/>
                      </a:srgbClr>
                    </a:outerShdw>
                  </a:effectLst>
                </a:rPr>
                <a:t>жоғары</a:t>
              </a:r>
              <a:r>
                <a:rPr lang="ru-RU" sz="2000" b="1" kern="1200" dirty="0" smtClean="0">
                  <a:effectLst>
                    <a:outerShdw blurRad="38100" dist="38100" dir="2700000" algn="tl">
                      <a:srgbClr val="000000">
                        <a:alpha val="43137"/>
                      </a:srgbClr>
                    </a:outerShdw>
                  </a:effectLst>
                </a:rPr>
                <a:t>)</a:t>
              </a:r>
            </a:p>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a:t>
              </a:r>
              <a:r>
                <a:rPr lang="ru-RU" sz="2000" b="1" kern="1200" dirty="0" err="1" smtClean="0">
                  <a:effectLst>
                    <a:outerShdw blurRad="38100" dist="38100" dir="2700000" algn="tl">
                      <a:srgbClr val="000000">
                        <a:alpha val="43137"/>
                      </a:srgbClr>
                    </a:outerShdw>
                  </a:effectLst>
                  <a:sym typeface="Symbol"/>
                </a:rPr>
                <a:t>Білім</a:t>
              </a:r>
              <a:r>
                <a:rPr lang="ru-RU" sz="2000" b="1" kern="1200" dirty="0" smtClean="0">
                  <a:effectLst>
                    <a:outerShdw blurRad="38100" dist="38100" dir="2700000" algn="tl">
                      <a:srgbClr val="000000">
                        <a:alpha val="43137"/>
                      </a:srgbClr>
                    </a:outerShdw>
                  </a:effectLst>
                  <a:sym typeface="Symbol"/>
                </a:rPr>
                <a:t> беру </a:t>
              </a:r>
              <a:r>
                <a:rPr lang="ru-RU" sz="2000" b="1" kern="1200" dirty="0" err="1" smtClean="0">
                  <a:effectLst>
                    <a:outerShdw blurRad="38100" dist="38100" dir="2700000" algn="tl">
                      <a:srgbClr val="000000">
                        <a:alpha val="43137"/>
                      </a:srgbClr>
                    </a:outerShdw>
                  </a:effectLst>
                  <a:sym typeface="Symbol"/>
                </a:rPr>
                <a:t>мекемелерінің </a:t>
              </a:r>
              <a:r>
                <a:rPr lang="ru-RU" sz="2000" b="1" kern="1200" dirty="0" smtClean="0">
                  <a:effectLst>
                    <a:outerShdw blurRad="38100" dist="38100" dir="2700000" algn="tl">
                      <a:srgbClr val="000000">
                        <a:alpha val="43137"/>
                      </a:srgbClr>
                    </a:outerShdw>
                  </a:effectLst>
                </a:rPr>
                <a:t>90% </a:t>
              </a:r>
              <a:r>
                <a:rPr lang="ru-RU" sz="2000" b="1" kern="1200" dirty="0" err="1" smtClean="0">
                  <a:effectLst>
                    <a:outerShdw blurRad="38100" dist="38100" dir="2700000" algn="tl">
                      <a:srgbClr val="000000">
                        <a:alpha val="43137"/>
                      </a:srgbClr>
                    </a:outerShdw>
                  </a:effectLst>
                </a:rPr>
                <a:t>астамы</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жергілікті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желіге</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қосылады</a:t>
              </a:r>
              <a:r>
                <a:rPr lang="ru-RU" sz="2000" b="1" kern="1200" dirty="0" smtClean="0">
                  <a:effectLst>
                    <a:outerShdw blurRad="38100" dist="38100" dir="2700000" algn="tl">
                      <a:srgbClr val="000000">
                        <a:alpha val="43137"/>
                      </a:srgbClr>
                    </a:outerShdw>
                  </a:effectLst>
                </a:rPr>
                <a:t>(</a:t>
              </a:r>
              <a:r>
                <a:rPr lang="ru-RU" sz="2000" b="1" kern="1200" dirty="0" err="1" smtClean="0">
                  <a:effectLst>
                    <a:outerShdw blurRad="38100" dist="38100" dir="2700000" algn="tl">
                      <a:srgbClr val="000000">
                        <a:alpha val="43137"/>
                      </a:srgbClr>
                    </a:outerShdw>
                  </a:effectLst>
                </a:rPr>
                <a:t>білім</a:t>
              </a:r>
              <a:r>
                <a:rPr lang="ru-RU" sz="2000" b="1" kern="1200" dirty="0" smtClean="0">
                  <a:effectLst>
                    <a:outerShdw blurRad="38100" dist="38100" dir="2700000" algn="tl">
                      <a:srgbClr val="000000">
                        <a:alpha val="43137"/>
                      </a:srgbClr>
                    </a:outerShdw>
                  </a:effectLst>
                </a:rPr>
                <a:t> беру </a:t>
              </a:r>
              <a:r>
                <a:rPr lang="ru-RU" sz="2000" b="1" kern="1200" dirty="0" err="1" smtClean="0">
                  <a:effectLst>
                    <a:outerShdw blurRad="38100" dist="38100" dir="2700000" algn="tl">
                      <a:srgbClr val="000000">
                        <a:alpha val="43137"/>
                      </a:srgbClr>
                    </a:outerShdw>
                  </a:effectLst>
                </a:rPr>
                <a:t>контентіне</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еркін</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қосылу</a:t>
              </a:r>
              <a:r>
                <a:rPr lang="ru-RU" sz="2000" b="1" kern="1200" dirty="0" smtClean="0">
                  <a:effectLst>
                    <a:outerShdw blurRad="38100" dist="38100" dir="2700000" algn="tl">
                      <a:srgbClr val="000000">
                        <a:alpha val="43137"/>
                      </a:srgbClr>
                    </a:outerShdw>
                  </a:effectLst>
                </a:rPr>
                <a:t>) </a:t>
              </a:r>
              <a:r>
                <a:rPr lang="en-US" sz="2000" b="1" kern="1200" dirty="0" smtClean="0">
                  <a:effectLst>
                    <a:outerShdw blurRad="38100" dist="38100" dir="2700000" algn="tl">
                      <a:srgbClr val="000000">
                        <a:alpha val="43137"/>
                      </a:srgbClr>
                    </a:outerShdw>
                  </a:effectLst>
                </a:rPr>
                <a:t>Wi-Fi, </a:t>
              </a:r>
              <a:r>
                <a:rPr lang="en-US" sz="2000" b="1" kern="1200" dirty="0" err="1" smtClean="0">
                  <a:effectLst>
                    <a:outerShdw blurRad="38100" dist="38100" dir="2700000" algn="tl">
                      <a:srgbClr val="000000">
                        <a:alpha val="43137"/>
                      </a:srgbClr>
                    </a:outerShdw>
                  </a:effectLst>
                </a:rPr>
                <a:t>Wi</a:t>
              </a:r>
              <a:r>
                <a:rPr lang="en-US" sz="2000" b="1" kern="1200" dirty="0" smtClean="0">
                  <a:effectLst>
                    <a:outerShdw blurRad="38100" dist="38100" dir="2700000" algn="tl">
                      <a:srgbClr val="000000">
                        <a:alpha val="43137"/>
                      </a:srgbClr>
                    </a:outerShdw>
                  </a:effectLst>
                </a:rPr>
                <a:t>-Max</a:t>
              </a:r>
              <a:endParaRPr lang="ru-RU" sz="2000" b="1" kern="1200" dirty="0" smtClean="0">
                <a:effectLst>
                  <a:outerShdw blurRad="38100" dist="38100" dir="2700000" algn="tl">
                    <a:srgbClr val="000000">
                      <a:alpha val="43137"/>
                    </a:srgbClr>
                  </a:outerShdw>
                </a:effectLst>
              </a:endParaRPr>
            </a:p>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a:t>
              </a:r>
              <a:r>
                <a:rPr lang="ru-RU" sz="2000" b="1" kern="1200" dirty="0" smtClean="0">
                  <a:effectLst>
                    <a:outerShdw blurRad="38100" dist="38100" dir="2700000" algn="tl">
                      <a:srgbClr val="000000">
                        <a:alpha val="43137"/>
                      </a:srgbClr>
                    </a:outerShdw>
                  </a:effectLst>
                </a:rPr>
                <a:t>50% </a:t>
              </a:r>
              <a:r>
                <a:rPr lang="ru-RU" sz="2000" b="1" kern="1200" dirty="0" err="1" smtClean="0">
                  <a:effectLst>
                    <a:outerShdw blurRad="38100" dist="38100" dir="2700000" algn="tl">
                      <a:srgbClr val="000000">
                        <a:alpha val="43137"/>
                      </a:srgbClr>
                    </a:outerShdw>
                  </a:effectLst>
                </a:rPr>
                <a:t>астам</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білім</a:t>
              </a:r>
              <a:r>
                <a:rPr lang="ru-RU" sz="2000" b="1" kern="1200" dirty="0" smtClean="0">
                  <a:effectLst>
                    <a:outerShdw blurRad="38100" dist="38100" dir="2700000" algn="tl">
                      <a:srgbClr val="000000">
                        <a:alpha val="43137"/>
                      </a:srgbClr>
                    </a:outerShdw>
                  </a:effectLst>
                </a:rPr>
                <a:t> беру </a:t>
              </a:r>
              <a:r>
                <a:rPr lang="ru-RU" sz="2000" b="1" kern="1200" dirty="0" err="1" smtClean="0">
                  <a:effectLst>
                    <a:outerShdw blurRad="38100" dist="38100" dir="2700000" algn="tl">
                      <a:srgbClr val="000000">
                        <a:alpha val="43137"/>
                      </a:srgbClr>
                    </a:outerShdw>
                  </a:effectLst>
                </a:rPr>
                <a:t>мекемелері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электронды</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кітапханамен</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жабдықталады</a:t>
              </a:r>
              <a:endParaRPr lang="ru-RU" sz="2000" b="1" kern="1200" dirty="0" smtClean="0">
                <a:effectLst>
                  <a:outerShdw blurRad="38100" dist="38100" dir="2700000" algn="tl">
                    <a:srgbClr val="000000">
                      <a:alpha val="43137"/>
                    </a:srgbClr>
                  </a:outerShdw>
                </a:effectLst>
              </a:endParaRPr>
            </a:p>
            <a:p>
              <a:pPr lvl="0" algn="l" defTabSz="8001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sym typeface="Symbol"/>
                </a:rPr>
                <a:t> 1 </a:t>
              </a:r>
              <a:r>
                <a:rPr lang="ru-RU" sz="2000" b="1" kern="1200" dirty="0" err="1" smtClean="0">
                  <a:effectLst>
                    <a:outerShdw blurRad="38100" dist="38100" dir="2700000" algn="tl">
                      <a:srgbClr val="000000">
                        <a:alpha val="43137"/>
                      </a:srgbClr>
                    </a:outerShdw>
                  </a:effectLst>
                  <a:sym typeface="Symbol"/>
                </a:rPr>
                <a:t>дербес</a:t>
              </a:r>
              <a:r>
                <a:rPr lang="ru-RU" sz="2000" b="1" kern="1200" dirty="0" smtClean="0">
                  <a:effectLst>
                    <a:outerShdw blurRad="38100" dist="38100" dir="2700000" algn="tl">
                      <a:srgbClr val="000000">
                        <a:alpha val="43137"/>
                      </a:srgbClr>
                    </a:outerShdw>
                  </a:effectLst>
                  <a:sym typeface="Symbol"/>
                </a:rPr>
                <a:t> </a:t>
              </a:r>
              <a:r>
                <a:rPr lang="ru-RU" sz="2000" b="1" kern="1200" dirty="0" err="1" smtClean="0">
                  <a:effectLst>
                    <a:outerShdw blurRad="38100" dist="38100" dir="2700000" algn="tl">
                      <a:srgbClr val="000000">
                        <a:alpha val="43137"/>
                      </a:srgbClr>
                    </a:outerShdw>
                  </a:effectLst>
                  <a:sym typeface="Symbol"/>
                </a:rPr>
                <a:t>компьютерге</a:t>
              </a:r>
              <a:r>
                <a:rPr lang="ru-RU" sz="2000" b="1" kern="1200" dirty="0" smtClean="0">
                  <a:effectLst>
                    <a:outerShdw blurRad="38100" dist="38100" dir="2700000" algn="tl">
                      <a:srgbClr val="000000">
                        <a:alpha val="43137"/>
                      </a:srgbClr>
                    </a:outerShdw>
                  </a:effectLst>
                  <a:sym typeface="Symbol"/>
                </a:rPr>
                <a:t>  1 </a:t>
              </a:r>
              <a:r>
                <a:rPr lang="ru-RU" sz="2000" b="1" kern="1200" dirty="0" err="1" smtClean="0">
                  <a:effectLst>
                    <a:outerShdw blurRad="38100" dist="38100" dir="2700000" algn="tl">
                      <a:srgbClr val="000000">
                        <a:alpha val="43137"/>
                      </a:srgbClr>
                    </a:outerShdw>
                  </a:effectLst>
                  <a:sym typeface="Symbol"/>
                </a:rPr>
                <a:t>оқушыдан көп болмауы</a:t>
              </a:r>
              <a:r>
                <a:rPr lang="ru-RU" sz="2000" b="1" kern="1200" dirty="0" smtClean="0">
                  <a:effectLst>
                    <a:outerShdw blurRad="38100" dist="38100" dir="2700000" algn="tl">
                      <a:srgbClr val="000000">
                        <a:alpha val="43137"/>
                      </a:srgbClr>
                    </a:outerShdw>
                  </a:effectLst>
                  <a:sym typeface="Symbol"/>
                </a:rPr>
                <a:t> </a:t>
              </a:r>
              <a:r>
                <a:rPr lang="ru-RU" sz="2000" b="1" kern="1200" dirty="0" err="1" smtClean="0">
                  <a:effectLst>
                    <a:outerShdw blurRad="38100" dist="38100" dir="2700000" algn="tl">
                      <a:srgbClr val="000000">
                        <a:alpha val="43137"/>
                      </a:srgbClr>
                    </a:outerShdw>
                  </a:effectLst>
                  <a:sym typeface="Symbol"/>
                </a:rPr>
                <a:t>тиіс</a:t>
              </a:r>
              <a:endParaRPr lang="ru-RU" sz="2000" b="1" kern="1200" dirty="0">
                <a:effectLst>
                  <a:outerShdw blurRad="38100" dist="38100" dir="2700000" algn="tl">
                    <a:srgbClr val="000000">
                      <a:alpha val="43137"/>
                    </a:srgbClr>
                  </a:outerShdw>
                </a:effectLst>
              </a:endParaRPr>
            </a:p>
          </p:txBody>
        </p:sp>
      </p:grpSp>
      <p:sp>
        <p:nvSpPr>
          <p:cNvPr id="22" name="Прямоугольник 21"/>
          <p:cNvSpPr/>
          <p:nvPr/>
        </p:nvSpPr>
        <p:spPr>
          <a:xfrm>
            <a:off x="2500298" y="214290"/>
            <a:ext cx="4714908" cy="461665"/>
          </a:xfrm>
          <a:prstGeom prst="rect">
            <a:avLst/>
          </a:prstGeom>
        </p:spPr>
        <p:txBody>
          <a:bodyPr wrap="square">
            <a:spAutoFit/>
          </a:bodyPr>
          <a:lstStyle/>
          <a:p>
            <a:pPr algn="ctr" eaLnBrk="0" hangingPunct="0"/>
            <a:r>
              <a:rPr lang="en-US" sz="2400" b="1" i="1" dirty="0" smtClean="0">
                <a:solidFill>
                  <a:schemeClr val="tx2">
                    <a:lumMod val="60000"/>
                    <a:lumOff val="40000"/>
                  </a:schemeClr>
                </a:solidFill>
                <a:cs typeface="Arial" pitchFamily="34" charset="0"/>
              </a:rPr>
              <a:t>e-learning</a:t>
            </a:r>
            <a:r>
              <a:rPr lang="ru-RU" sz="2400" b="1" i="1" dirty="0" smtClean="0">
                <a:solidFill>
                  <a:schemeClr val="tx2">
                    <a:lumMod val="60000"/>
                    <a:lumOff val="40000"/>
                  </a:schemeClr>
                </a:solidFill>
                <a:cs typeface="Arial" pitchFamily="34" charset="0"/>
              </a:rPr>
              <a:t>  </a:t>
            </a:r>
            <a:r>
              <a:rPr lang="ru-RU" sz="2400" b="1" i="1" dirty="0" err="1" smtClean="0">
                <a:solidFill>
                  <a:schemeClr val="tx2">
                    <a:lumMod val="60000"/>
                    <a:lumOff val="40000"/>
                  </a:schemeClr>
                </a:solidFill>
                <a:cs typeface="Arial" pitchFamily="34" charset="0"/>
              </a:rPr>
              <a:t>енгізу</a:t>
            </a:r>
            <a:r>
              <a:rPr lang="ru-RU" sz="2400" b="1" i="1" dirty="0" smtClean="0">
                <a:solidFill>
                  <a:schemeClr val="tx2">
                    <a:lumMod val="60000"/>
                    <a:lumOff val="40000"/>
                  </a:schemeClr>
                </a:solidFill>
                <a:cs typeface="Arial" pitchFamily="34" charset="0"/>
              </a:rPr>
              <a:t> </a:t>
            </a:r>
            <a:r>
              <a:rPr lang="ru-RU" sz="2400" b="1" i="1" dirty="0" err="1" smtClean="0">
                <a:solidFill>
                  <a:schemeClr val="tx2">
                    <a:lumMod val="60000"/>
                    <a:lumOff val="40000"/>
                  </a:schemeClr>
                </a:solidFill>
                <a:cs typeface="Arial" pitchFamily="34" charset="0"/>
              </a:rPr>
              <a:t>кезеңдері</a:t>
            </a:r>
            <a:endParaRPr lang="en-US" sz="2400" b="1" i="1" dirty="0">
              <a:solidFill>
                <a:schemeClr val="tx2">
                  <a:lumMod val="60000"/>
                  <a:lumOff val="40000"/>
                </a:schemeClr>
              </a:solidFill>
              <a:cs typeface="Arial" pitchFamily="34" charset="0"/>
            </a:endParaRPr>
          </a:p>
        </p:txBody>
      </p:sp>
      <p:sp>
        <p:nvSpPr>
          <p:cNvPr id="23" name="Скругленный прямоугольник 22"/>
          <p:cNvSpPr/>
          <p:nvPr/>
        </p:nvSpPr>
        <p:spPr>
          <a:xfrm>
            <a:off x="1071538" y="2143116"/>
            <a:ext cx="1029185" cy="852809"/>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Скругленный прямоугольник 23"/>
          <p:cNvSpPr/>
          <p:nvPr/>
        </p:nvSpPr>
        <p:spPr>
          <a:xfrm>
            <a:off x="1071538" y="5000636"/>
            <a:ext cx="1029185" cy="852809"/>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Прямоугольник 24"/>
          <p:cNvSpPr/>
          <p:nvPr/>
        </p:nvSpPr>
        <p:spPr>
          <a:xfrm>
            <a:off x="857224" y="4071942"/>
            <a:ext cx="1571636" cy="707886"/>
          </a:xfrm>
          <a:prstGeom prst="rect">
            <a:avLst/>
          </a:prstGeom>
        </p:spPr>
        <p:txBody>
          <a:bodyPr wrap="square">
            <a:spAutoFit/>
          </a:bodyPr>
          <a:lstStyle/>
          <a:p>
            <a:pPr algn="ctr">
              <a:defRPr/>
            </a:pPr>
            <a:r>
              <a:rPr lang="ru-RU" sz="2000" b="1" dirty="0" smtClean="0">
                <a:solidFill>
                  <a:schemeClr val="bg1"/>
                </a:solidFill>
                <a:effectLst>
                  <a:outerShdw blurRad="38100" dist="38100" dir="2700000" algn="tl">
                    <a:srgbClr val="000000">
                      <a:alpha val="43137"/>
                    </a:srgbClr>
                  </a:outerShdw>
                </a:effectLst>
                <a:cs typeface="Arial" pitchFamily="34" charset="0"/>
              </a:rPr>
              <a:t>2-кезең </a:t>
            </a:r>
          </a:p>
          <a:p>
            <a:pPr algn="ctr">
              <a:defRPr/>
            </a:pPr>
            <a:r>
              <a:rPr lang="ru-RU" sz="2000" b="1" dirty="0" smtClean="0">
                <a:solidFill>
                  <a:schemeClr val="bg1"/>
                </a:solidFill>
                <a:effectLst>
                  <a:outerShdw blurRad="38100" dist="38100" dir="2700000" algn="tl">
                    <a:srgbClr val="000000">
                      <a:alpha val="43137"/>
                    </a:srgbClr>
                  </a:outerShdw>
                </a:effectLst>
                <a:cs typeface="Arial" pitchFamily="34" charset="0"/>
              </a:rPr>
              <a:t>2016-2020</a:t>
            </a:r>
            <a:endParaRPr lang="ru-RU" sz="2000" b="1" dirty="0">
              <a:solidFill>
                <a:schemeClr val="bg1"/>
              </a:solidFill>
              <a:effectLst>
                <a:outerShdw blurRad="38100" dist="38100" dir="2700000" algn="tl">
                  <a:srgbClr val="000000">
                    <a:alpha val="43137"/>
                  </a:srgbClr>
                </a:outerShdw>
              </a:effectLst>
              <a:cs typeface="Arial" pitchFamily="34" charset="0"/>
            </a:endParaRPr>
          </a:p>
        </p:txBody>
      </p:sp>
      <p:sp>
        <p:nvSpPr>
          <p:cNvPr id="26" name="Прямоугольник 25"/>
          <p:cNvSpPr/>
          <p:nvPr/>
        </p:nvSpPr>
        <p:spPr>
          <a:xfrm>
            <a:off x="714348" y="1142984"/>
            <a:ext cx="1857388" cy="707886"/>
          </a:xfrm>
          <a:prstGeom prst="rect">
            <a:avLst/>
          </a:prstGeom>
        </p:spPr>
        <p:txBody>
          <a:bodyPr wrap="square">
            <a:spAutoFit/>
          </a:bodyPr>
          <a:lstStyle/>
          <a:p>
            <a:pPr algn="ctr"/>
            <a:r>
              <a:rPr lang="ru-RU" b="1" dirty="0" smtClean="0">
                <a:solidFill>
                  <a:schemeClr val="bg1"/>
                </a:solidFill>
              </a:rPr>
              <a:t>1-</a:t>
            </a:r>
            <a:r>
              <a:rPr lang="ru-RU" sz="2000" b="1" dirty="0" smtClean="0">
                <a:solidFill>
                  <a:schemeClr val="bg1"/>
                </a:solidFill>
              </a:rPr>
              <a:t>кезең </a:t>
            </a:r>
          </a:p>
          <a:p>
            <a:pPr algn="ctr"/>
            <a:r>
              <a:rPr lang="ru-RU" sz="2000" b="1" dirty="0" smtClean="0">
                <a:solidFill>
                  <a:schemeClr val="bg1"/>
                </a:solidFill>
              </a:rPr>
              <a:t>2011-2015</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4578" name="Picture 2" descr="C:\Users\Администратор\Desktop\жана-технологиялар.jpg"/>
          <p:cNvPicPr>
            <a:picLocks noChangeAspect="1" noChangeArrowheads="1"/>
          </p:cNvPicPr>
          <p:nvPr/>
        </p:nvPicPr>
        <p:blipFill>
          <a:blip r:embed="rId4"/>
          <a:srcRect/>
          <a:stretch>
            <a:fillRect/>
          </a:stretch>
        </p:blipFill>
        <p:spPr bwMode="auto">
          <a:xfrm>
            <a:off x="0" y="-214338"/>
            <a:ext cx="9144000" cy="7072338"/>
          </a:xfrm>
          <a:prstGeom prst="rect">
            <a:avLst/>
          </a:prstGeom>
          <a:noFill/>
        </p:spPr>
      </p:pic>
    </p:spTree>
  </p:cSld>
  <p:clrMapOvr>
    <a:masterClrMapping/>
  </p:clrMapOvr>
  <p:transition>
    <p:zoom dir="in"/>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Администратор\Desktop\04_07sm.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
        <p:nvSpPr>
          <p:cNvPr id="25603" name="Rectangle 3"/>
          <p:cNvSpPr>
            <a:spLocks noChangeArrowheads="1"/>
          </p:cNvSpPr>
          <p:nvPr/>
        </p:nvSpPr>
        <p:spPr bwMode="auto">
          <a:xfrm>
            <a:off x="1000100" y="642918"/>
            <a:ext cx="7072362" cy="5072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Адамзат</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hlinkClick r:id="rId4" tooltip="Қоғам"/>
              </a:rPr>
              <a:t>қоғамынын</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 ұзақ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даму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тарихында</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шаруашылықтың ұдайы алға басып</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жетілдірілуіне</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ғылым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мен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техниканың өркендеуі себепші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болып</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келеді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XX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ғасырдың екінші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жартысында</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ғылыми-техникалық үрдіс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аса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жедел</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қарқынмен дамып</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дүниежүзінің көптеген елдері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мен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шаруашылық салаларын</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қамтыды</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Ғалымдар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hlinkClick r:id="rId5" tooltip="Ғылыми-техникалық революция"/>
              </a:rPr>
              <a:t>ғылыми тeхникалық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hlinkClick r:id="rId5" tooltip="Ғылыми-техникалық революция"/>
              </a:rPr>
              <a:t>революция</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(FTP)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деп</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атаған бұл құбылыс қысқа уақыт аралығында қоғамның өндіргіш күштерін сапалық жағынан түбегешті өзгерткен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секіріс</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ретінде</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бағаланды</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Ол</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адамзат</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тарихында</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ғылым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мен техника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пайда</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болғаннан бері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өндіргіш күштерді ұдайы жетілдіруге</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себепші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болған ғылыми-техникалық прогрестен</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айырмашылық жасайды</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Сонымен</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ғылыми-техникалық </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революция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дегеніміз</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белгілі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бір</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уақыт аралығында дамудың жаңа сатысына</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көтерілуге себепші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болған сапалық өзгерістердің жедел</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қарқынмен жүруі</a:t>
            </a:r>
            <a:r>
              <a:rPr kumimoji="0" lang="ru-RU" sz="2000" b="1"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endParaRPr kumimoji="0" lang="ru-RU" sz="3600" b="1" i="1" u="none" strike="noStrike" cap="none" normalizeH="0" baseline="0" dirty="0" smtClean="0">
              <a:ln>
                <a:noFill/>
              </a:ln>
              <a:solidFill>
                <a:srgbClr val="0000CC"/>
              </a:solidFill>
              <a:effectLst/>
              <a:latin typeface="Times New Roman" pitchFamily="18" charset="0"/>
              <a:cs typeface="Times New Roman" pitchFamily="18"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дминистратор\Desktop\powerpoint-slide-background.jpg"/>
          <p:cNvPicPr>
            <a:picLocks noChangeAspect="1" noChangeArrowheads="1"/>
          </p:cNvPicPr>
          <p:nvPr/>
        </p:nvPicPr>
        <p:blipFill>
          <a:blip r:embed="rId3"/>
          <a:srcRect/>
          <a:stretch>
            <a:fillRect/>
          </a:stretch>
        </p:blipFill>
        <p:spPr bwMode="auto">
          <a:xfrm>
            <a:off x="-214346" y="-714404"/>
            <a:ext cx="9358346" cy="8100994"/>
          </a:xfrm>
          <a:prstGeom prst="rect">
            <a:avLst/>
          </a:prstGeom>
          <a:noFill/>
        </p:spPr>
      </p:pic>
      <p:sp>
        <p:nvSpPr>
          <p:cNvPr id="3" name="Прямоугольник 2"/>
          <p:cNvSpPr/>
          <p:nvPr/>
        </p:nvSpPr>
        <p:spPr>
          <a:xfrm>
            <a:off x="3714744" y="285728"/>
            <a:ext cx="4857784" cy="6400623"/>
          </a:xfrm>
          <a:prstGeom prst="rect">
            <a:avLst/>
          </a:prstGeom>
        </p:spPr>
        <p:txBody>
          <a:bodyPr wrap="square">
            <a:spAutoFit/>
          </a:bodyPr>
          <a:lstStyle/>
          <a:p>
            <a:pPr algn="ct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Дүниежүзі аймақтары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мен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елдерінде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FTP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дамуы</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түрліше деңгейде өтуде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Жоғары дамыған елдерде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XX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ғасырдың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80—90-жылдарынан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бастап</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ҒТР-дың дәстүрлі үлгісінен басқа қазіргі заманғы тармағы дүниеге келді</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Дәстүрлі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FTP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өндіріс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пен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адамзаттың жаңа тауарларға</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технологиялар</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мен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қызмет түрлеріне деген</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сұранысын қамтамасыз етеді</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Жаңа үлгінің басты</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мақсаты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дәстүрлі FTP-дың адамның өмір сүру ортасы</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мен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денсаулығына тигізетін</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кері</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әсерінің орнын</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толтыру</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немесе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жою</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болып</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табылады</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hlinkClick r:id="rId4" tooltip="Адам"/>
              </a:rPr>
              <a:t>Адам</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өмірін қорғауға бағытталған бұл шаралар</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өте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мол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қаржыны қажет ететіндіктен</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таралу</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ауқымы бірнеше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елдің аумағынан аспай</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отыр</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Дүниежүзіндегі көптеген елдерде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ҒТР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дәстүрлі сипат</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алған</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Мешеу</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елдер</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экономикасына</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қатысты бұл ұғым мүлде қолданылмайды </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да.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Қазіргі кезде</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ҒТР-дың құрылымдық бөліктері анықталып, негізгі</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белгілері</a:t>
            </a:r>
            <a:r>
              <a:rPr kumimoji="0" lang="ru-RU"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accent6">
                    <a:lumMod val="50000"/>
                  </a:schemeClr>
                </a:solidFill>
                <a:effectLst/>
                <a:latin typeface="Times New Roman" pitchFamily="18" charset="0"/>
                <a:ea typeface="Times New Roman" pitchFamily="18" charset="0"/>
                <a:cs typeface="Times New Roman" pitchFamily="18" charset="0"/>
              </a:rPr>
              <a:t>талданған.</a:t>
            </a:r>
            <a:endParaRPr lang="ru-RU" dirty="0">
              <a:solidFill>
                <a:schemeClr val="accent6">
                  <a:lumMod val="50000"/>
                </a:schemeClr>
              </a:solidFill>
            </a:endParaRPr>
          </a:p>
        </p:txBody>
      </p:sp>
      <p:pic>
        <p:nvPicPr>
          <p:cNvPr id="4" name="Picture 2"/>
          <p:cNvPicPr>
            <a:picLocks noChangeAspect="1" noChangeArrowheads="1"/>
          </p:cNvPicPr>
          <p:nvPr/>
        </p:nvPicPr>
        <p:blipFill>
          <a:blip r:embed="rId5"/>
          <a:srcRect/>
          <a:stretch>
            <a:fillRect/>
          </a:stretch>
        </p:blipFill>
        <p:spPr bwMode="auto">
          <a:xfrm>
            <a:off x="144463" y="144462"/>
            <a:ext cx="3713157" cy="6142058"/>
          </a:xfrm>
          <a:prstGeom prst="rect">
            <a:avLst/>
          </a:prstGeom>
          <a:ln>
            <a:noFill/>
          </a:ln>
          <a:effectLst>
            <a:softEdge rad="112500"/>
          </a:effectLst>
        </p:spPr>
      </p:pic>
    </p:spTree>
  </p:cSld>
  <p:clrMapOvr>
    <a:masterClrMapping/>
  </p:clrMapOvr>
  <p:transition>
    <p:circle/>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graphicFrame>
        <p:nvGraphicFramePr>
          <p:cNvPr id="7" name="Таблица 6"/>
          <p:cNvGraphicFramePr>
            <a:graphicFrameLocks noGrp="1"/>
          </p:cNvGraphicFramePr>
          <p:nvPr/>
        </p:nvGraphicFramePr>
        <p:xfrm>
          <a:off x="1000100" y="642918"/>
          <a:ext cx="6096000" cy="365760"/>
        </p:xfrm>
        <a:graphic>
          <a:graphicData uri="http://schemas.openxmlformats.org/drawingml/2006/table">
            <a:tbl>
              <a:tblPr/>
              <a:tblGrid>
                <a:gridCol w="6096000"/>
              </a:tblGrid>
              <a:tr h="0">
                <a:tc>
                  <a:txBody>
                    <a:bodyPr/>
                    <a:lstStyle/>
                    <a:p>
                      <a:pPr algn="ctr"/>
                      <a:endParaRPr lang="ru-RU" b="1" i="1" dirty="0">
                        <a:solidFill>
                          <a:srgbClr val="208DF4"/>
                        </a:solidFill>
                        <a:latin typeface="Tahoma"/>
                      </a:endParaRPr>
                    </a:p>
                  </a:txBody>
                  <a:tcPr marR="38100" anchor="ctr">
                    <a:lnL>
                      <a:noFill/>
                    </a:lnL>
                    <a:lnR>
                      <a:noFill/>
                    </a:lnR>
                    <a:lnT>
                      <a:noFill/>
                    </a:lnT>
                    <a:lnB>
                      <a:noFill/>
                    </a:lnB>
                  </a:tcPr>
                </a:tc>
              </a:tr>
            </a:tbl>
          </a:graphicData>
        </a:graphic>
      </p:graphicFrame>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ahoma" pitchFamily="34" charset="0"/>
                <a:cs typeface="Tahoma" pitchFamily="34" charset="0"/>
              </a:rPr>
              <a:t/>
            </a:r>
            <a:br>
              <a:rPr kumimoji="0" lang="ru-RU" sz="800" b="0" i="0" u="none" strike="noStrike" cap="none" normalizeH="0" baseline="0" smtClean="0">
                <a:ln>
                  <a:noFill/>
                </a:ln>
                <a:solidFill>
                  <a:srgbClr val="000000"/>
                </a:solidFill>
                <a:effectLst/>
                <a:latin typeface="Tahoma" pitchFamily="34" charset="0"/>
                <a:cs typeface="Tahoma" pitchFamily="34" charset="0"/>
              </a:rPr>
            </a:br>
            <a:r>
              <a:rPr kumimoji="0" lang="ru-RU" sz="1100" b="0" i="0" u="none" strike="noStrike" cap="none" normalizeH="0" baseline="0" smtClean="0">
                <a:ln>
                  <a:noFill/>
                </a:ln>
                <a:solidFill>
                  <a:schemeClr val="tx1"/>
                </a:solidFill>
                <a:effectLst/>
                <a:latin typeface="Arial" pitchFamily="34" charset="0"/>
                <a:cs typeface="Arial" pitchFamily="34" charset="0"/>
              </a:rPr>
              <a:t/>
            </a:r>
            <a:br>
              <a:rPr kumimoji="0" lang="ru-RU" sz="11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714348" y="500042"/>
            <a:ext cx="7929617" cy="5572164"/>
          </a:xfrm>
          <a:prstGeom prst="rect">
            <a:avLst/>
          </a:prstGeom>
          <a:noFill/>
          <a:ln w="9525">
            <a:noFill/>
            <a:miter lim="800000"/>
            <a:headEnd/>
            <a:tailEnd/>
          </a:ln>
          <a:effectLst/>
        </p:spPr>
      </p:pic>
    </p:spTree>
  </p:cSld>
  <p:clrMapOvr>
    <a:masterClrMapping/>
  </p:clrMapOvr>
  <p:transition>
    <p:checker dir="vert"/>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0" y="1"/>
            <a:ext cx="9144000" cy="6857999"/>
          </a:xfrm>
          <a:prstGeom prst="rect">
            <a:avLst/>
          </a:prstGeom>
          <a:noFill/>
          <a:ln w="9525">
            <a:noFill/>
            <a:miter lim="800000"/>
            <a:headEnd/>
            <a:tailEnd/>
          </a:ln>
          <a:effectLst/>
        </p:spPr>
      </p:pic>
      <p:sp>
        <p:nvSpPr>
          <p:cNvPr id="4" name="Прямоугольник 3"/>
          <p:cNvSpPr/>
          <p:nvPr/>
        </p:nvSpPr>
        <p:spPr>
          <a:xfrm>
            <a:off x="1071538" y="1214422"/>
            <a:ext cx="6643734" cy="4801314"/>
          </a:xfrm>
          <a:prstGeom prst="rect">
            <a:avLst/>
          </a:prstGeom>
        </p:spPr>
        <p:txBody>
          <a:bodyPr wrap="square">
            <a:spAutoFit/>
          </a:bodyPr>
          <a:lstStyle/>
          <a:p>
            <a:pPr algn="ctr"/>
            <a:r>
              <a:rPr lang="kk-KZ" dirty="0"/>
              <a:t> </a:t>
            </a:r>
            <a:r>
              <a:rPr lang="kk-KZ" b="1" i="1" dirty="0">
                <a:solidFill>
                  <a:srgbClr val="0070C0"/>
                </a:solidFill>
                <a:latin typeface="Times New Roman" pitchFamily="18" charset="0"/>
                <a:cs typeface="Times New Roman" pitchFamily="18" charset="0"/>
              </a:rPr>
              <a:t>Егер сіз ғаламторды дұрыс мақсатта пайдалана білмесеңіз онда ол айықпас алапат дертке айналары даусыз. Қазіргі уақытта өте аз сандағы тектеп-тежеуден тысқары қалған жастар, әсіресе өспірімдер компьютер мен ғаламтордағы жасанды, ғажайып, қыяли әлемге кіріп алып, мынау реал дүниеден мүлде қол үзіп, мәңгүрттенуге қарай бет бұруда. Осындай жасанды, қыяли әлемдегі өмір өсер ұрпақтың дене тұлғасы мен ақылақ, мұралдық жақтарынан ақаусыз өсіп жетілуіне кері әсерін тигізетін орасан зор құбыжық құбылысқа айналды.</a:t>
            </a:r>
            <a:br>
              <a:rPr lang="kk-KZ" b="1" i="1" dirty="0">
                <a:solidFill>
                  <a:srgbClr val="0070C0"/>
                </a:solidFill>
                <a:latin typeface="Times New Roman" pitchFamily="18" charset="0"/>
                <a:cs typeface="Times New Roman" pitchFamily="18" charset="0"/>
              </a:rPr>
            </a:br>
            <a:r>
              <a:rPr lang="kk-KZ" b="1" i="1" dirty="0">
                <a:solidFill>
                  <a:srgbClr val="0070C0"/>
                </a:solidFill>
                <a:latin typeface="Times New Roman" pitchFamily="18" charset="0"/>
                <a:cs typeface="Times New Roman" pitchFamily="18" charset="0"/>
              </a:rPr>
              <a:t>      Қазір қолы сәл босай қалса, өзінің бүкіл бос уақытын мағынасыз, бұралқы компьютерлік ойындарға сарп етіп, жасанды қыяли әлемге неғүрлым тез еніп кеткісі келіп асығып тұратын, өз еркіне өзі ие бола алмайтын жүике жүиесі нашар аз сандағы тежемсіз адамдар, әсіресе жастар мен өспірімдер арасында компьютер соқтылық ауруына шалдыққандар пайда болды.</a:t>
            </a:r>
            <a:endParaRPr lang="ru-RU" b="1" i="1" dirty="0">
              <a:solidFill>
                <a:srgbClr val="0070C0"/>
              </a:solidFill>
              <a:latin typeface="Times New Roman" pitchFamily="18" charset="0"/>
              <a:cs typeface="Times New Roman" pitchFamily="18" charset="0"/>
            </a:endParaRPr>
          </a:p>
        </p:txBody>
      </p:sp>
    </p:spTree>
  </p:cSld>
  <p:clrMapOvr>
    <a:masterClrMapping/>
  </p:clrMapOvr>
  <p:transition>
    <p:split orient="vert" dir="in"/>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1"/>
            <a:ext cx="9144000" cy="6858000"/>
          </a:xfrm>
          <a:prstGeom prst="rect">
            <a:avLst/>
          </a:prstGeom>
          <a:noFill/>
          <a:ln w="9525">
            <a:noFill/>
            <a:miter lim="800000"/>
            <a:headEnd/>
            <a:tailEnd/>
          </a:ln>
          <a:effectLst/>
        </p:spPr>
      </p:pic>
      <p:sp>
        <p:nvSpPr>
          <p:cNvPr id="21507" name="Rectangle 3"/>
          <p:cNvSpPr>
            <a:spLocks noChangeArrowheads="1"/>
          </p:cNvSpPr>
          <p:nvPr/>
        </p:nvSpPr>
        <p:spPr bwMode="auto">
          <a:xfrm rot="10800000" flipV="1">
            <a:off x="1643042" y="569221"/>
            <a:ext cx="664373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Сондықтан біз ғаламторды еріккеннің ермегі деп санамай, оны әр адамның жас ерекшелігі мен қызмет қажетіне қарай, өз лайығында, дұрыс әрі тиімді пайдалана білу мәдениетін шынайы қалып</a:t>
            </a:r>
            <a:r>
              <a:rPr kumimoji="0" lang="kk-KZ"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Ғылым мен техниканың даму қарқыны оқу-ағарту саласының оқыту үрдісіне жаңа технологиялық әдістер мен қондырғыларды кең көлемде қолдануды қажет етеді. Білім беру саласында электрондық байланыс жүйелерінде ақпарат алмасу интернет, электрондық пошта, теле-конференция, видео-конфе-ренция, телекоммуникациялық жүйелер арқылы іске асырылуда.</a:t>
            </a:r>
            <a:endParaRPr kumimoji="0" lang="kk-KZ" sz="3200" b="1" i="1"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pull dir="rd"/>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 y="1"/>
            <a:ext cx="9143999" cy="6857999"/>
          </a:xfrm>
          <a:prstGeom prst="rect">
            <a:avLst/>
          </a:prstGeom>
          <a:noFill/>
          <a:ln w="9525">
            <a:noFill/>
            <a:miter lim="800000"/>
            <a:headEnd/>
            <a:tailEnd/>
          </a:ln>
          <a:effectLst/>
        </p:spPr>
      </p:pic>
      <p:sp>
        <p:nvSpPr>
          <p:cNvPr id="4" name="Прямоугольник 3"/>
          <p:cNvSpPr/>
          <p:nvPr/>
        </p:nvSpPr>
        <p:spPr>
          <a:xfrm>
            <a:off x="1422282" y="959763"/>
            <a:ext cx="6786610" cy="5324535"/>
          </a:xfrm>
          <a:prstGeom prst="rect">
            <a:avLst/>
          </a:prstGeom>
        </p:spPr>
        <p:txBody>
          <a:bodyPr wrap="square">
            <a:spAutoFit/>
          </a:bodyPr>
          <a:lstStyle/>
          <a:p>
            <a:pPr algn="ctr"/>
            <a:r>
              <a:rPr lang="ru-RU" sz="2000" b="1" i="1" dirty="0" err="1">
                <a:solidFill>
                  <a:srgbClr val="7030A0"/>
                </a:solidFill>
                <a:latin typeface="Times New Roman" pitchFamily="18" charset="0"/>
                <a:cs typeface="Times New Roman" pitchFamily="18" charset="0"/>
              </a:rPr>
              <a:t>Егер</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күнделекті өмірде әрқандай адам</a:t>
            </a:r>
            <a:r>
              <a:rPr lang="ru-RU" sz="2000" b="1" i="1" dirty="0">
                <a:solidFill>
                  <a:srgbClr val="7030A0"/>
                </a:solidFill>
                <a:latin typeface="Times New Roman" pitchFamily="18" charset="0"/>
                <a:cs typeface="Times New Roman" pitchFamily="18" charset="0"/>
              </a:rPr>
              <a:t> компьютер мен </a:t>
            </a:r>
            <a:r>
              <a:rPr lang="ru-RU" sz="2000" b="1" i="1" dirty="0" err="1">
                <a:solidFill>
                  <a:srgbClr val="7030A0"/>
                </a:solidFill>
                <a:latin typeface="Times New Roman" pitchFamily="18" charset="0"/>
                <a:cs typeface="Times New Roman" pitchFamily="18" charset="0"/>
              </a:rPr>
              <a:t>ғаламторды өз игілікті</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ісі</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үшін ғылми түрде оңды пайдалана</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білсе</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онда</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ол</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ғаламдық дамуға бастайтын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ғажайып құрал ролын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атқардаы </a:t>
            </a:r>
            <a:r>
              <a:rPr lang="ru-RU" sz="2000" b="1" i="1" dirty="0">
                <a:solidFill>
                  <a:srgbClr val="7030A0"/>
                </a:solidFill>
                <a:latin typeface="Times New Roman" pitchFamily="18" charset="0"/>
                <a:cs typeface="Times New Roman" pitchFamily="18" charset="0"/>
              </a:rPr>
              <a:t>да, ал </a:t>
            </a:r>
            <a:r>
              <a:rPr lang="ru-RU" sz="2000" b="1" i="1" dirty="0" err="1">
                <a:solidFill>
                  <a:srgbClr val="7030A0"/>
                </a:solidFill>
                <a:latin typeface="Times New Roman" pitchFamily="18" charset="0"/>
                <a:cs typeface="Times New Roman" pitchFamily="18" charset="0"/>
              </a:rPr>
              <a:t>керісінше</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болғанда адамдарды</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өзіне еліктіріп</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баурайтын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ойыншық құралдың ролын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ғана атқаратын болады</a:t>
            </a:r>
            <a:r>
              <a:rPr lang="ru-RU" sz="2000" b="1" i="1" dirty="0">
                <a:solidFill>
                  <a:srgbClr val="7030A0"/>
                </a:solidFill>
                <a:latin typeface="Times New Roman" pitchFamily="18" charset="0"/>
                <a:cs typeface="Times New Roman" pitchFamily="18" charset="0"/>
              </a:rPr>
              <a:t>.</a:t>
            </a:r>
            <a:br>
              <a:rPr lang="ru-RU" sz="2000" b="1" i="1" dirty="0">
                <a:solidFill>
                  <a:srgbClr val="7030A0"/>
                </a:solidFill>
                <a:latin typeface="Times New Roman" pitchFamily="18" charset="0"/>
                <a:cs typeface="Times New Roman" pitchFamily="18" charset="0"/>
              </a:rPr>
            </a:br>
            <a:r>
              <a:rPr lang="ru-RU" sz="2000" b="1" i="1" dirty="0" err="1">
                <a:solidFill>
                  <a:srgbClr val="7030A0"/>
                </a:solidFill>
                <a:latin typeface="Times New Roman" pitchFamily="18" charset="0"/>
                <a:cs typeface="Times New Roman" pitchFamily="18" charset="0"/>
              </a:rPr>
              <a:t>Қысқасы </a:t>
            </a:r>
            <a:r>
              <a:rPr lang="ru-RU" sz="2000" b="1" i="1" dirty="0">
                <a:solidFill>
                  <a:srgbClr val="7030A0"/>
                </a:solidFill>
                <a:latin typeface="Times New Roman" pitchFamily="18" charset="0"/>
                <a:cs typeface="Times New Roman" pitchFamily="18" charset="0"/>
              </a:rPr>
              <a:t>компьютер мен </a:t>
            </a:r>
            <a:r>
              <a:rPr lang="ru-RU" sz="2000" b="1" i="1" dirty="0" err="1">
                <a:solidFill>
                  <a:srgbClr val="7030A0"/>
                </a:solidFill>
                <a:latin typeface="Times New Roman" pitchFamily="18" charset="0"/>
                <a:cs typeface="Times New Roman" pitchFamily="18" charset="0"/>
              </a:rPr>
              <a:t>ғаламторды қандай ой-талғамда қалай пайдалану</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әр азаматтың өз білім-деңгейіне</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еркіне</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адамдық арына</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кісілік</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ұстанымына байланысты</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Егер</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пайдаланушы</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өзін дұрыс арнаға салып</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тежеп-тектей</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білмей</a:t>
            </a:r>
            <a:r>
              <a:rPr lang="ru-RU" sz="2000" b="1" i="1" dirty="0">
                <a:solidFill>
                  <a:srgbClr val="7030A0"/>
                </a:solidFill>
                <a:latin typeface="Times New Roman" pitchFamily="18" charset="0"/>
                <a:cs typeface="Times New Roman" pitchFamily="18" charset="0"/>
              </a:rPr>
              <a:t> компьютер мен </a:t>
            </a:r>
            <a:r>
              <a:rPr lang="ru-RU" sz="2000" b="1" i="1" dirty="0" err="1">
                <a:solidFill>
                  <a:srgbClr val="7030A0"/>
                </a:solidFill>
                <a:latin typeface="Times New Roman" pitchFamily="18" charset="0"/>
                <a:cs typeface="Times New Roman" pitchFamily="18" charset="0"/>
              </a:rPr>
              <a:t>ғаламтордың жетегіне</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орынсыз</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ерік</a:t>
            </a:r>
            <a:r>
              <a:rPr lang="ru-RU" sz="2000" b="1" i="1" dirty="0">
                <a:solidFill>
                  <a:srgbClr val="7030A0"/>
                </a:solidFill>
                <a:latin typeface="Times New Roman" pitchFamily="18" charset="0"/>
                <a:cs typeface="Times New Roman" pitchFamily="18" charset="0"/>
              </a:rPr>
              <a:t> берсе, </a:t>
            </a:r>
            <a:r>
              <a:rPr lang="ru-RU" sz="2000" b="1" i="1" dirty="0" err="1">
                <a:solidFill>
                  <a:srgbClr val="7030A0"/>
                </a:solidFill>
                <a:latin typeface="Times New Roman" pitchFamily="18" charset="0"/>
                <a:cs typeface="Times New Roman" pitchFamily="18" charset="0"/>
              </a:rPr>
              <a:t>қажетін алып</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қабілетін өсіре алмай</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мағынасыз қысыр кеңес, бұралқы ойдың бүидалауымен өз өмірін өзі ойыншық етіп</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азып-тозатын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саналы</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ғұмырын, </a:t>
            </a:r>
            <a:r>
              <a:rPr lang="ru-RU" sz="2000" b="1" i="1" dirty="0">
                <a:solidFill>
                  <a:srgbClr val="7030A0"/>
                </a:solidFill>
                <a:latin typeface="Times New Roman" pitchFamily="18" charset="0"/>
                <a:cs typeface="Times New Roman" pitchFamily="18" charset="0"/>
              </a:rPr>
              <a:t>алтын </a:t>
            </a:r>
            <a:r>
              <a:rPr lang="ru-RU" sz="2000" b="1" i="1" dirty="0" err="1">
                <a:solidFill>
                  <a:srgbClr val="7030A0"/>
                </a:solidFill>
                <a:latin typeface="Times New Roman" pitchFamily="18" charset="0"/>
                <a:cs typeface="Times New Roman" pitchFamily="18" charset="0"/>
              </a:rPr>
              <a:t>уақытын құр сандалыспен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қор етіп</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өткізетін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денсаулығынан айырылып</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айықпас дертке</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душар</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болатын</a:t>
            </a:r>
            <a:r>
              <a:rPr lang="ru-RU" sz="2000" b="1" i="1" dirty="0">
                <a:solidFill>
                  <a:srgbClr val="7030A0"/>
                </a:solidFill>
                <a:latin typeface="Times New Roman" pitchFamily="18" charset="0"/>
                <a:cs typeface="Times New Roman" pitchFamily="18" charset="0"/>
              </a:rPr>
              <a:t> </a:t>
            </a:r>
            <a:r>
              <a:rPr lang="ru-RU" sz="2000" b="1" i="1" dirty="0" err="1">
                <a:solidFill>
                  <a:srgbClr val="7030A0"/>
                </a:solidFill>
                <a:latin typeface="Times New Roman" pitchFamily="18" charset="0"/>
                <a:cs typeface="Times New Roman" pitchFamily="18" charset="0"/>
              </a:rPr>
              <a:t>болады</a:t>
            </a:r>
            <a:r>
              <a:rPr lang="ru-RU" sz="2000" b="1" i="1" dirty="0">
                <a:solidFill>
                  <a:srgbClr val="7030A0"/>
                </a:solidFill>
                <a:latin typeface="Times New Roman" pitchFamily="18" charset="0"/>
                <a:cs typeface="Times New Roman" pitchFamily="18" charset="0"/>
              </a:rPr>
              <a:t>. </a:t>
            </a:r>
          </a:p>
        </p:txBody>
      </p:sp>
    </p:spTree>
  </p:cSld>
  <p:clrMapOvr>
    <a:masterClrMapping/>
  </p:clrMapOvr>
  <p:transition>
    <p:comb/>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1"/>
            <a:ext cx="9143999" cy="7143775"/>
          </a:xfrm>
          <a:prstGeom prst="rect">
            <a:avLst/>
          </a:prstGeom>
          <a:noFill/>
          <a:ln w="9525">
            <a:noFill/>
            <a:miter lim="800000"/>
            <a:headEnd/>
            <a:tailEnd/>
          </a:ln>
          <a:effectLst/>
        </p:spPr>
      </p:pic>
      <p:sp>
        <p:nvSpPr>
          <p:cNvPr id="3" name="Прямоугольник 2"/>
          <p:cNvSpPr/>
          <p:nvPr/>
        </p:nvSpPr>
        <p:spPr>
          <a:xfrm>
            <a:off x="1714480" y="1214422"/>
            <a:ext cx="5857916" cy="4401205"/>
          </a:xfrm>
          <a:prstGeom prst="rect">
            <a:avLst/>
          </a:prstGeom>
        </p:spPr>
        <p:txBody>
          <a:bodyPr wrap="square">
            <a:spAutoFit/>
          </a:bodyPr>
          <a:lstStyle/>
          <a:p>
            <a:pPr algn="ctr"/>
            <a:r>
              <a:rPr lang="ru-RU" sz="2000" b="1" i="1" dirty="0">
                <a:solidFill>
                  <a:schemeClr val="accent4"/>
                </a:solidFill>
                <a:latin typeface="Times New Roman" pitchFamily="18" charset="0"/>
                <a:cs typeface="Times New Roman" pitchFamily="18" charset="0"/>
              </a:rPr>
              <a:t>Ал </a:t>
            </a:r>
            <a:r>
              <a:rPr lang="ru-RU" sz="2000" b="1" i="1" dirty="0" err="1">
                <a:solidFill>
                  <a:schemeClr val="accent4"/>
                </a:solidFill>
                <a:latin typeface="Times New Roman" pitchFamily="18" charset="0"/>
                <a:cs typeface="Times New Roman" pitchFamily="18" charset="0"/>
              </a:rPr>
              <a:t>дұрыс мақсатта пайдалана</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білсе</a:t>
            </a:r>
            <a:r>
              <a:rPr lang="ru-RU" sz="2000" b="1" i="1" dirty="0">
                <a:solidFill>
                  <a:schemeClr val="accent4"/>
                </a:solidFill>
                <a:latin typeface="Times New Roman" pitchFamily="18" charset="0"/>
                <a:cs typeface="Times New Roman" pitchFamily="18" charset="0"/>
              </a:rPr>
              <a:t> компьютер мен </a:t>
            </a:r>
            <a:r>
              <a:rPr lang="ru-RU" sz="2000" b="1" i="1" dirty="0" err="1">
                <a:solidFill>
                  <a:schemeClr val="accent4"/>
                </a:solidFill>
                <a:latin typeface="Times New Roman" pitchFamily="18" charset="0"/>
                <a:cs typeface="Times New Roman" pitchFamily="18" charset="0"/>
              </a:rPr>
              <a:t>ғаламтор адам</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өмірін әрлендіріп</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кісілік</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құнын жоғарылатып</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ғылым төріне жетелейтін</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ғаламат құрал</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Қоғамдық, экономикалық дамуды</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алға бастырып</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өндіргіш күштерді өркендеуге жебейтін</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адамдарды</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біліктілікке</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бастайтын</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білім</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экономикасы</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дәуірінің ең маңызды қозғаушы күші.</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Сондықтан біз</a:t>
            </a:r>
            <a:r>
              <a:rPr lang="ru-RU" sz="2000" b="1" i="1" dirty="0">
                <a:solidFill>
                  <a:schemeClr val="accent4"/>
                </a:solidFill>
                <a:latin typeface="Times New Roman" pitchFamily="18" charset="0"/>
                <a:cs typeface="Times New Roman" pitchFamily="18" charset="0"/>
              </a:rPr>
              <a:t> компьютер мен </a:t>
            </a:r>
            <a:r>
              <a:rPr lang="ru-RU" sz="2000" b="1" i="1" dirty="0" err="1">
                <a:solidFill>
                  <a:schemeClr val="accent4"/>
                </a:solidFill>
                <a:latin typeface="Times New Roman" pitchFamily="18" charset="0"/>
                <a:cs typeface="Times New Roman" pitchFamily="18" charset="0"/>
              </a:rPr>
              <a:t>ғаламторды заман</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талабына</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сай</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Зарарынан</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қашық болуға</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Пайдасына</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ортақ болуға</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пайдаланып</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ондағы </a:t>
            </a:r>
            <a:r>
              <a:rPr lang="ru-RU" sz="2000" b="1" i="1" dirty="0">
                <a:solidFill>
                  <a:schemeClr val="accent4"/>
                </a:solidFill>
                <a:latin typeface="Times New Roman" pitchFamily="18" charset="0"/>
                <a:cs typeface="Times New Roman" pitchFamily="18" charset="0"/>
              </a:rPr>
              <a:t>бар </a:t>
            </a:r>
            <a:r>
              <a:rPr lang="ru-RU" sz="2000" b="1" i="1" dirty="0" err="1">
                <a:solidFill>
                  <a:schemeClr val="accent4"/>
                </a:solidFill>
                <a:latin typeface="Times New Roman" pitchFamily="18" charset="0"/>
                <a:cs typeface="Times New Roman" pitchFamily="18" charset="0"/>
              </a:rPr>
              <a:t>болған күллі ғажайып мүмкіндіктерді өркениетті өмірден өз еншімізді</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молырақ алып</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қалу үшін қызмет еттіруге</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шебер</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болуымыз</a:t>
            </a:r>
            <a:r>
              <a:rPr lang="ru-RU" sz="2000" b="1" i="1" dirty="0">
                <a:solidFill>
                  <a:schemeClr val="accent4"/>
                </a:solidFill>
                <a:latin typeface="Times New Roman" pitchFamily="18" charset="0"/>
                <a:cs typeface="Times New Roman" pitchFamily="18" charset="0"/>
              </a:rPr>
              <a:t> </a:t>
            </a:r>
            <a:r>
              <a:rPr lang="ru-RU" sz="2000" b="1" i="1" dirty="0" err="1">
                <a:solidFill>
                  <a:schemeClr val="accent4"/>
                </a:solidFill>
                <a:latin typeface="Times New Roman" pitchFamily="18" charset="0"/>
                <a:cs typeface="Times New Roman" pitchFamily="18" charset="0"/>
              </a:rPr>
              <a:t>қажет</a:t>
            </a:r>
            <a:r>
              <a:rPr lang="ru-RU" sz="2000" b="1" i="1" dirty="0">
                <a:solidFill>
                  <a:schemeClr val="accent4"/>
                </a:solidFill>
                <a:latin typeface="Times New Roman" pitchFamily="18" charset="0"/>
                <a:cs typeface="Times New Roman" pitchFamily="18" charset="0"/>
              </a:rPr>
              <a:t>.</a:t>
            </a:r>
          </a:p>
        </p:txBody>
      </p:sp>
    </p:spTree>
  </p:cSld>
  <p:clrMapOvr>
    <a:masterClrMapping/>
  </p:clrMapOvr>
  <p:transition>
    <p:newsflash/>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0" y="1"/>
            <a:ext cx="9144000" cy="6858000"/>
          </a:xfrm>
          <a:prstGeom prst="rect">
            <a:avLst/>
          </a:prstGeom>
          <a:noFill/>
          <a:ln w="9525">
            <a:noFill/>
            <a:miter lim="800000"/>
            <a:headEnd/>
            <a:tailEnd/>
          </a:ln>
          <a:effectLst/>
        </p:spPr>
      </p:pic>
      <p:sp>
        <p:nvSpPr>
          <p:cNvPr id="3" name="Прямоугольник 2"/>
          <p:cNvSpPr/>
          <p:nvPr/>
        </p:nvSpPr>
        <p:spPr>
          <a:xfrm>
            <a:off x="1142976" y="1785926"/>
            <a:ext cx="4309770" cy="1200329"/>
          </a:xfrm>
          <a:prstGeom prst="rect">
            <a:avLst/>
          </a:prstGeom>
        </p:spPr>
        <p:txBody>
          <a:bodyPr wrap="square">
            <a:spAutoFit/>
          </a:bodyPr>
          <a:lstStyle/>
          <a:p>
            <a:pPr algn="ctr">
              <a:buNone/>
            </a:pPr>
            <a:r>
              <a:rPr lang="kk-KZ" sz="3600" i="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Назарларыңызға көп рахмет!!!</a:t>
            </a:r>
            <a:endParaRPr lang="ru-RU" sz="3600"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ransition>
    <p:push dir="d"/>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8" name="Picture 14" descr="Рисунок4"/>
          <p:cNvPicPr>
            <a:picLocks noChangeAspect="1" noChangeArrowheads="1"/>
          </p:cNvPicPr>
          <p:nvPr/>
        </p:nvPicPr>
        <p:blipFill>
          <a:blip r:embed="rId5"/>
          <a:srcRect/>
          <a:stretch>
            <a:fillRect/>
          </a:stretch>
        </p:blipFill>
        <p:spPr bwMode="auto">
          <a:xfrm>
            <a:off x="2000232" y="285728"/>
            <a:ext cx="5500726" cy="4286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Прямоугольник 8"/>
          <p:cNvSpPr/>
          <p:nvPr/>
        </p:nvSpPr>
        <p:spPr>
          <a:xfrm>
            <a:off x="1428728" y="5072074"/>
            <a:ext cx="6500858" cy="1323439"/>
          </a:xfrm>
          <a:prstGeom prst="rect">
            <a:avLst/>
          </a:prstGeom>
        </p:spPr>
        <p:txBody>
          <a:bodyPr wrap="square">
            <a:spAutoFit/>
          </a:bodyPr>
          <a:lstStyle/>
          <a:p>
            <a:pPr algn="ctr"/>
            <a:r>
              <a:rPr lang="kk-KZ" sz="2000" b="1" i="1" dirty="0" smtClean="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Елбасымыз Н.Ә.Назарбаев айтқандай «Қазіргі  заманда жастарға ақпараттық технологиямен байланысты әлемдік стандартқа сай мүдделі  жаңа білім беру өте қажет »</a:t>
            </a:r>
            <a:endParaRPr lang="ru-RU" sz="2000" b="1" i="1" dirty="0"/>
          </a:p>
        </p:txBody>
      </p:sp>
    </p:spTree>
  </p:cSld>
  <p:clrMapOvr>
    <a:masterClrMapping/>
  </p:clrMapOvr>
  <p:transition>
    <p:pull dir="rd"/>
    <p:sndAc>
      <p:stSnd>
        <p:snd r:embed="rId3"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Администратор\Documents\сурет\9261584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857224" y="857232"/>
            <a:ext cx="7358114" cy="4801314"/>
          </a:xfrm>
          <a:prstGeom prst="rect">
            <a:avLst/>
          </a:prstGeom>
        </p:spPr>
        <p:txBody>
          <a:bodyPr wrap="square">
            <a:spAutoFit/>
          </a:bodyPr>
          <a:lstStyle/>
          <a:p>
            <a:pPr algn="ctr"/>
            <a:r>
              <a:rPr lang="kk-KZ" sz="1200" b="1" dirty="0" smtClean="0">
                <a:solidFill>
                  <a:srgbClr val="002060"/>
                </a:solidFill>
                <a:latin typeface="Arial" pitchFamily="34" charset="0"/>
                <a:ea typeface="Times New Roman" pitchFamily="18" charset="0"/>
                <a:cs typeface="Arial" pitchFamily="34" charset="0"/>
              </a:rPr>
              <a:t> </a:t>
            </a:r>
            <a:r>
              <a:rPr lang="kk-KZ" b="1" i="1" dirty="0" smtClean="0">
                <a:solidFill>
                  <a:srgbClr val="0000CC"/>
                </a:solidFill>
                <a:latin typeface="Times New Roman" pitchFamily="18" charset="0"/>
                <a:ea typeface="Times New Roman" pitchFamily="18" charset="0"/>
                <a:cs typeface="Times New Roman" pitchFamily="18" charset="0"/>
              </a:rPr>
              <a:t>Интернет (оқылуы[интэрнэ́т]; </a:t>
            </a:r>
            <a:r>
              <a:rPr lang="kk-KZ" b="1" i="1" dirty="0" smtClean="0">
                <a:solidFill>
                  <a:srgbClr val="0000CC"/>
                </a:solidFill>
                <a:latin typeface="Times New Roman" pitchFamily="18" charset="0"/>
                <a:ea typeface="Times New Roman" pitchFamily="18" charset="0"/>
                <a:cs typeface="Times New Roman" pitchFamily="18" charset="0"/>
                <a:hlinkClick r:id="rId3" tooltip="Ағылшын тілі"/>
              </a:rPr>
              <a:t>ағылш.</a:t>
            </a:r>
            <a:r>
              <a:rPr lang="kk-KZ" b="1" i="1" dirty="0" smtClean="0">
                <a:solidFill>
                  <a:srgbClr val="0000CC"/>
                </a:solidFill>
                <a:latin typeface="Times New Roman" pitchFamily="18" charset="0"/>
                <a:ea typeface="Times New Roman" pitchFamily="18" charset="0"/>
                <a:cs typeface="Times New Roman" pitchFamily="18" charset="0"/>
              </a:rPr>
              <a:t> Internet—International Network) —</a:t>
            </a:r>
            <a:r>
              <a:rPr lang="kk-KZ" b="1" i="1" dirty="0" smtClean="0">
                <a:solidFill>
                  <a:srgbClr val="0000CC"/>
                </a:solidFill>
                <a:latin typeface="Times New Roman" pitchFamily="18" charset="0"/>
                <a:ea typeface="Times New Roman" pitchFamily="18" charset="0"/>
                <a:cs typeface="Times New Roman" pitchFamily="18" charset="0"/>
                <a:hlinkClick r:id="rId4" tooltip="Компьютер"/>
              </a:rPr>
              <a:t>компьютерлік</a:t>
            </a:r>
            <a:r>
              <a:rPr lang="kk-KZ" b="1" i="1" dirty="0" smtClean="0">
                <a:solidFill>
                  <a:srgbClr val="0000CC"/>
                </a:solidFill>
                <a:latin typeface="Times New Roman" pitchFamily="18" charset="0"/>
                <a:ea typeface="Times New Roman" pitchFamily="18" charset="0"/>
                <a:cs typeface="Times New Roman" pitchFamily="18" charset="0"/>
              </a:rPr>
              <a:t> </a:t>
            </a:r>
            <a:r>
              <a:rPr lang="kk-KZ" b="1" i="1" dirty="0" smtClean="0">
                <a:solidFill>
                  <a:srgbClr val="0000CC"/>
                </a:solidFill>
                <a:latin typeface="Times New Roman" pitchFamily="18" charset="0"/>
                <a:ea typeface="Times New Roman" pitchFamily="18" charset="0"/>
                <a:cs typeface="Times New Roman" pitchFamily="18" charset="0"/>
                <a:hlinkClick r:id="rId5" tooltip="Сервер"/>
              </a:rPr>
              <a:t>серверлердің</a:t>
            </a:r>
            <a:r>
              <a:rPr lang="kk-KZ" b="1" i="1" dirty="0" smtClean="0">
                <a:solidFill>
                  <a:srgbClr val="0000CC"/>
                </a:solidFill>
                <a:latin typeface="Times New Roman" pitchFamily="18" charset="0"/>
                <a:ea typeface="Times New Roman" pitchFamily="18" charset="0"/>
                <a:cs typeface="Times New Roman" pitchFamily="18" charset="0"/>
              </a:rPr>
              <a:t> бүкіләлемдік желісі.1957 жылы Кеңес Одағы Жердің жасанды серігін ұшырғаннан кейін, АҚШ Қорғаныс министрлігі ақпаратты тасымалдаудың сенімді жүйесі қажет деп шешті. АҚШ алдыңғы қатарлы зерттеу жобаларының агенттігі (ARPA) осы мақсатта компьютерлік желі құруды ұсынды. Бұл желіні құру Лос-Анджелестегі Калифорния университетіне, Стэнфорд зерттеу орталығына, Юта штатының университетіне және Санта-Барбара қаласындағы Калифорния штатының университетіне тапсырылды. Компьютерлік желі ARPANET деп аталып, 1969 жылы аталған төрт ғылым орталықтарын біріктірді, барлық жұмыстарды АҚШ Қорғаныс министрлігі қаржыландырып отырды. Одан соң, </a:t>
            </a:r>
            <a:r>
              <a:rPr lang="kk-KZ" b="1" i="1" dirty="0" smtClean="0">
                <a:solidFill>
                  <a:srgbClr val="0000CC"/>
                </a:solidFill>
                <a:latin typeface="Times New Roman" pitchFamily="18" charset="0"/>
                <a:ea typeface="Times New Roman" pitchFamily="18" charset="0"/>
                <a:cs typeface="Times New Roman" pitchFamily="18" charset="0"/>
                <a:hlinkClick r:id="rId6" tooltip="ARPANET (мұндай бет жоқ)"/>
              </a:rPr>
              <a:t>ARPANET</a:t>
            </a:r>
            <a:r>
              <a:rPr lang="kk-KZ" b="1" i="1" dirty="0" smtClean="0">
                <a:solidFill>
                  <a:srgbClr val="0000CC"/>
                </a:solidFill>
                <a:latin typeface="Times New Roman" pitchFamily="18" charset="0"/>
                <a:ea typeface="Times New Roman" pitchFamily="18" charset="0"/>
                <a:cs typeface="Times New Roman" pitchFamily="18" charset="0"/>
              </a:rPr>
              <a:t> желісі жылдам дамып, оны ғылымның әр түрлі салаларындағы ғалымдар қолдана бастады. Интернет - кез келген компьютерлермен бүкіл әлем бойынша ақпарат алмасу мен беру мүмкіндігі, желілер жүйесі. Интернет - байланыс араларын өзара біріктіретін, тораптардың жиынтығы.</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0" y="214290"/>
            <a:ext cx="9144000" cy="6858000"/>
          </a:xfrm>
          <a:prstGeom prst="rect">
            <a:avLst/>
          </a:prstGeom>
          <a:noFill/>
          <a:ln w="9525">
            <a:noFill/>
            <a:miter lim="800000"/>
            <a:headEnd/>
            <a:tailEnd/>
          </a:ln>
          <a:effectLst/>
        </p:spPr>
      </p:pic>
      <p:sp>
        <p:nvSpPr>
          <p:cNvPr id="15363" name="Rectangle 3"/>
          <p:cNvSpPr>
            <a:spLocks noChangeArrowheads="1"/>
          </p:cNvSpPr>
          <p:nvPr/>
        </p:nvSpPr>
        <p:spPr bwMode="auto">
          <a:xfrm>
            <a:off x="2714612" y="1142984"/>
            <a:ext cx="607223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Алғашқы ARPANET сервері 1969 жылдың 1 қыркүйегінде Лос-Анджелестегі Калифорния университетінде орнатылды. «Honeywell 516» компьютерінде 12 КБ оперативті жад бар болатын. </a:t>
            </a:r>
            <a:endParaRPr kumimoji="0" lang="ru-RU" sz="1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1971 жылы желі арқылы электронды почта жіберуге мүмкіндік беретін алғашқы компьютерлік бағдарлама жасалып, ол кеңінен таралды. </a:t>
            </a:r>
            <a:endParaRPr kumimoji="0" lang="ru-RU" sz="1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1973 жылы бұл желіге трансатлантикалық телефон сымы көмегімен Ұлыбритания және Норвегияның ұйымдары қосылып, желі халықаралық сипат алды. </a:t>
            </a:r>
            <a:endParaRPr kumimoji="0" lang="ru-RU" sz="1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1970-жылдары интернет желісі негізінен электронды почтаны жіберу үшін пайдаланылды. Бірақ, интернет желісі басқа техникалық стандарттар негізінде жасалған желілермен байланыс орната алмайтын еді.</a:t>
            </a:r>
            <a:endParaRPr kumimoji="0" lang="ru-RU" sz="1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1970-жылдардың соңында мәліметтерді тасымалдау стандарттары кеңінен тарай бастады, олар 1982-83-жылдары бір стандартқа келтірілді. 1983 жылдың 1 қыркүйегінде </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hlinkClick r:id="rId4" tooltip="ARPANET (мұндай бет жоқ)"/>
              </a:rPr>
              <a:t>ARPANET</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желісі </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hlinkClick r:id="rId5" tooltip="NCP (мұндай бет жоқ)"/>
              </a:rPr>
              <a:t>NCP</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протоколынан </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hlinkClick r:id="rId6" tooltip="TCP/IP (мұндай бет жоқ)"/>
              </a:rPr>
              <a:t>TCP/IP</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протоколына көшірілді, бұл протокол қазіргі кезге дейін желілерді біріктіру үшін қолданылуда. 1983 жылы «Интернет» термині ARPANET желісіне байланысты айтылатын болды.</a:t>
            </a:r>
            <a:endParaRPr kumimoji="0" lang="ru-RU" sz="1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1984 жылы домендік аттар жүйесі (</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hlinkClick r:id="rId7" tooltip="DNS"/>
              </a:rPr>
              <a:t>DNS</a:t>
            </a:r>
            <a:r>
              <a:rPr kumimoji="0" lang="kk-KZ" sz="1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жасап шығарылды.</a:t>
            </a:r>
            <a:endParaRPr kumimoji="0" lang="kk-KZ" b="1" i="1"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ransition>
    <p:wheel spokes="1"/>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6387" name="Rectangle 3"/>
          <p:cNvSpPr>
            <a:spLocks noChangeArrowheads="1"/>
          </p:cNvSpPr>
          <p:nvPr/>
        </p:nvSpPr>
        <p:spPr bwMode="auto">
          <a:xfrm rot="239358">
            <a:off x="2000232" y="607764"/>
            <a:ext cx="664373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1988 жылы Интернет Relay Chat (</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hlinkClick r:id="rId4" tooltip="IRC (мұндай бет жоқ)"/>
              </a:rPr>
              <a:t>IRC</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протоколы жасалып, Интернетте нақты уақытта сөйлесу (чат) мүмкіндігі пайда болды.</a:t>
            </a:r>
            <a:endParaRPr kumimoji="0" lang="ru-RU" sz="12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1989 жылы Еуропада, Ядролық сынақтар бойынша еуропалық кеңес (</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hlinkClick r:id="rId5" tooltip="CERN (мұндай бет жоқ)"/>
              </a:rPr>
              <a:t>CERN</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қабырғаларында Бүкіләлемдік тор концепциясы пайда болды. Оны әйгілі ағылшын ғалымы Тим Бернерс-Ли ұсынды, ол екі жыл ішінде </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hlinkClick r:id="rId6" tooltip="HTTP"/>
              </a:rPr>
              <a:t>HTTP</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протоколын, HTML тілін және URI идентификаторларын ойлап тапты.</a:t>
            </a:r>
            <a:endParaRPr kumimoji="0" lang="ru-RU" sz="12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1990 жылы ARPANET желісі NSFNet желісімен бәсекелестікке шыдай алмай, өз жұмысын тоқтатты. Осы жылы Интернетке телефон арқылы қосылудың сәті түсті (Dialup access).</a:t>
            </a:r>
            <a:endParaRPr kumimoji="0" lang="ru-RU" sz="12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1991 жылы Бүкіләлемдік тор Интернетте пайда болды, ал 1993 жылы әйгілі NCSA Mosaic браузері пайда болды.</a:t>
            </a:r>
            <a:endParaRPr kumimoji="0" lang="ru-RU" sz="12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1995 жылы NSFNet желісі бастапқы зерттеу мақсаттарына қайта оралды, енді Интернеттің барлық траффигін маршрутизациялаумен Ұлттық ғылыми қордың суперкомпьютерлері емес, желілік провайдерлер айналыса бастады. Осы жылы Бүкіләлемдік тор </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hlinkClick r:id="rId7" tooltip="FTP"/>
              </a:rPr>
              <a:t>FTP</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арқылы файлдарды тасымалдау протоколын трафик жөнінен басып озып, Интернеттегі ақпарат тасымалдаудың негізгі көзіне айналды, Бүкіләлемдік тор консорциумы (</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hlinkClick r:id="rId8" tooltip="W3C (мұндай бет жоқ)"/>
              </a:rPr>
              <a:t>W3C</a:t>
            </a: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құрылды. Бүкіләлемдік тор Интернетті өзгертіп, оның қазіргі заманғы бет-бейнесінің қалыптасуына әсер етті деп айтуға болады. </a:t>
            </a:r>
            <a:endParaRPr kumimoji="0" lang="ru-RU" sz="12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1996-жылдан бастап, Бүкіләлемдік тор Интернет түсінігін толықтай ауыстырды деп айтуға болады.</a:t>
            </a:r>
            <a:endParaRPr kumimoji="0" lang="ru-RU" sz="12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1990-жылдары Интернет сол уақыттағы желілердің көпшілігін біріктірді (Фидонет сияқты кейбір желілер интернет құрамына кірген жоқ). Интернеттің техникалық стандарттары ашық, ал оны басқаратын белгілі бір компания жоқ болғандықтан, интернеттің дамуы жекелеген желілердің бірігуіне көп әсерін </a:t>
            </a:r>
            <a:r>
              <a:rPr kumimoji="0" lang="kk-KZ" sz="1200" b="1"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тигізді. </a:t>
            </a:r>
            <a:endParaRPr kumimoji="0" lang="ru-RU" sz="1200" b="1"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endParaRPr>
          </a:p>
        </p:txBody>
      </p:sp>
    </p:spTree>
  </p:cSld>
  <p:clrMapOvr>
    <a:masterClrMapping/>
  </p:clrMapOvr>
  <p:transition>
    <p:newsflash/>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0" y="0"/>
            <a:ext cx="9143999" cy="6858000"/>
          </a:xfrm>
          <a:prstGeom prst="rect">
            <a:avLst/>
          </a:prstGeom>
          <a:noFill/>
          <a:ln w="9525">
            <a:noFill/>
            <a:miter lim="800000"/>
            <a:headEnd/>
            <a:tailEnd/>
          </a:ln>
          <a:effectLst/>
        </p:spPr>
      </p:pic>
      <p:sp>
        <p:nvSpPr>
          <p:cNvPr id="17411" name="Rectangle 3"/>
          <p:cNvSpPr>
            <a:spLocks noChangeArrowheads="1"/>
          </p:cNvSpPr>
          <p:nvPr/>
        </p:nvSpPr>
        <p:spPr bwMode="auto">
          <a:xfrm>
            <a:off x="1285852" y="1357298"/>
            <a:ext cx="65722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1997 жылы Интернетте 10 млн компьютер болды, 1 миллионнан астам домендік аттар тіркелді. Интернет ақпарат алмасудың ең танымал құралына айналды.</a:t>
            </a:r>
            <a:endParaRPr kumimoji="0" lang="ru-RU"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1998 жылы рим папасы </a:t>
            </a: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hlinkClick r:id="rId4" tooltip="Иоанн Павел (мұндай бет жоқ)"/>
              </a:rPr>
              <a:t>Иоанн Павел</a:t>
            </a: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II </a:t>
            </a: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hlinkClick r:id="rId5" tooltip="Бүкіләлемдік Интернет Күні (мұндай бет жоқ)"/>
              </a:rPr>
              <a:t>Бүкіләлемдік Интернет Күнін</a:t>
            </a: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30 қыркүйек деп бекітті.</a:t>
            </a:r>
            <a:endParaRPr kumimoji="0" lang="ru-RU"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0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Қазіргі кезде Интернетпен тек қана компьютерлік желілер арқылы емес, сонымен қатар, байланыс спутниктері, радиосигналдар, кабельдік теледидар, телефон, ұялы байланыс, арнайы оптикалық-талшықтық желілер және электр желілері арқлы да байланысуға болады.</a:t>
            </a:r>
            <a:endParaRPr kumimoji="0" lang="kk-KZ" sz="2800" b="1" i="1"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ransition>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commons/thumb/6/68/Leonard-Kleinrock-and-IMP1.png/250px-Leonard-Kleinrock-and-IMP1.png">
            <a:hlinkClick r:id="rId3"/>
          </p:cNvPr>
          <p:cNvPicPr/>
          <p:nvPr/>
        </p:nvPicPr>
        <p:blipFill>
          <a:blip r:embed="rId4"/>
          <a:srcRect/>
          <a:stretch>
            <a:fillRect/>
          </a:stretch>
        </p:blipFill>
        <p:spPr bwMode="auto">
          <a:xfrm>
            <a:off x="0" y="-214338"/>
            <a:ext cx="9144000" cy="6072205"/>
          </a:xfrm>
          <a:prstGeom prst="rect">
            <a:avLst/>
          </a:prstGeom>
          <a:noFill/>
          <a:ln w="9525">
            <a:noFill/>
            <a:miter lim="800000"/>
            <a:headEnd/>
            <a:tailEnd/>
          </a:ln>
        </p:spPr>
      </p:pic>
      <p:sp>
        <p:nvSpPr>
          <p:cNvPr id="27649" name="Rectangle 1"/>
          <p:cNvSpPr>
            <a:spLocks noChangeArrowheads="1"/>
          </p:cNvSpPr>
          <p:nvPr/>
        </p:nvSpPr>
        <p:spPr bwMode="auto">
          <a:xfrm>
            <a:off x="0" y="6072206"/>
            <a:ext cx="9144000" cy="646331"/>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1" u="none" strike="noStrike" cap="none" normalizeH="0" baseline="0" dirty="0" smtClean="0">
                <a:ln>
                  <a:noFill/>
                </a:ln>
                <a:effectLst/>
                <a:latin typeface="Arial" pitchFamily="34" charset="0"/>
                <a:ea typeface="Calibri" pitchFamily="34" charset="0"/>
                <a:cs typeface="Arial" pitchFamily="34" charset="0"/>
              </a:rPr>
              <a:t>Профессор</a:t>
            </a:r>
            <a:r>
              <a:rPr kumimoji="0" lang="kk-KZ" b="1" i="1" u="none" strike="noStrike" cap="none" normalizeH="0" baseline="0" dirty="0" smtClean="0">
                <a:ln>
                  <a:noFill/>
                </a:ln>
                <a:effectLst/>
                <a:latin typeface="Calibri"/>
                <a:ea typeface="Calibri" pitchFamily="34" charset="0"/>
                <a:cs typeface="Arial" pitchFamily="34" charset="0"/>
              </a:rPr>
              <a:t> </a:t>
            </a:r>
            <a:r>
              <a:rPr kumimoji="0" lang="kk-KZ" b="1" i="1" u="none" strike="noStrike" cap="none" normalizeH="0" baseline="0" dirty="0" smtClean="0">
                <a:ln>
                  <a:noFill/>
                </a:ln>
                <a:effectLst/>
                <a:latin typeface="Arial" pitchFamily="34" charset="0"/>
                <a:ea typeface="Calibri" pitchFamily="34" charset="0"/>
                <a:cs typeface="Arial" pitchFamily="34" charset="0"/>
                <a:hlinkClick r:id="rId5" tooltip="Леонард Клейнрок (мұндай бет жоқ)"/>
              </a:rPr>
              <a:t>Леонард Клейнрок</a:t>
            </a:r>
            <a:r>
              <a:rPr kumimoji="0" lang="kk-KZ" b="1" i="1" u="none" strike="noStrike" cap="none" normalizeH="0" baseline="0" dirty="0" smtClean="0">
                <a:ln>
                  <a:noFill/>
                </a:ln>
                <a:effectLst/>
                <a:latin typeface="Arial" pitchFamily="34" charset="0"/>
                <a:ea typeface="Calibri" pitchFamily="34" charset="0"/>
                <a:cs typeface="Arial" pitchFamily="34" charset="0"/>
              </a:rPr>
              <a:t>-тің</a:t>
            </a:r>
            <a:r>
              <a:rPr kumimoji="0" lang="kk-KZ" b="1" i="1" u="none" strike="noStrike" cap="none" normalizeH="0" baseline="0" dirty="0" smtClean="0">
                <a:ln>
                  <a:noFill/>
                </a:ln>
                <a:effectLst/>
                <a:latin typeface="Calibri"/>
                <a:ea typeface="Calibri" pitchFamily="34" charset="0"/>
                <a:cs typeface="Arial" pitchFamily="34" charset="0"/>
              </a:rPr>
              <a:t> </a:t>
            </a:r>
            <a:r>
              <a:rPr kumimoji="0" lang="kk-KZ" b="1" i="1" u="none" strike="noStrike" cap="none" normalizeH="0" baseline="0" dirty="0" smtClean="0">
                <a:ln>
                  <a:noFill/>
                </a:ln>
                <a:effectLst/>
                <a:latin typeface="Arial" pitchFamily="34" charset="0"/>
                <a:ea typeface="Calibri" pitchFamily="34" charset="0"/>
                <a:cs typeface="Arial" pitchFamily="34" charset="0"/>
                <a:hlinkClick r:id="rId6" tooltip="Лос-Анджелес"/>
              </a:rPr>
              <a:t>Лос-Анджелестегі</a:t>
            </a:r>
            <a:r>
              <a:rPr kumimoji="0" lang="kk-KZ" b="1" i="1" u="none" strike="noStrike" cap="none" normalizeH="0" baseline="0" dirty="0" smtClean="0">
                <a:ln>
                  <a:noFill/>
                </a:ln>
                <a:effectLst/>
                <a:latin typeface="Calibri"/>
                <a:ea typeface="Calibri" pitchFamily="34" charset="0"/>
                <a:cs typeface="Arial" pitchFamily="34" charset="0"/>
              </a:rPr>
              <a:t> </a:t>
            </a:r>
            <a:r>
              <a:rPr kumimoji="0" lang="kk-KZ" b="1" i="1" u="none" strike="noStrike" cap="none" normalizeH="0" baseline="0" dirty="0" smtClean="0">
                <a:ln>
                  <a:noFill/>
                </a:ln>
                <a:effectLst/>
                <a:latin typeface="Arial" pitchFamily="34" charset="0"/>
                <a:ea typeface="Calibri" pitchFamily="34" charset="0"/>
                <a:cs typeface="Arial" pitchFamily="34" charset="0"/>
              </a:rPr>
              <a:t>ең алғашқы</a:t>
            </a:r>
            <a:r>
              <a:rPr kumimoji="0" lang="kk-KZ" b="1" i="1" u="none" strike="noStrike" cap="none" normalizeH="0" baseline="0" dirty="0" smtClean="0">
                <a:ln>
                  <a:noFill/>
                </a:ln>
                <a:effectLst/>
                <a:latin typeface="Calibri"/>
                <a:ea typeface="Calibri" pitchFamily="34" charset="0"/>
                <a:cs typeface="Arial" pitchFamily="34" charset="0"/>
              </a:rPr>
              <a:t> </a:t>
            </a:r>
            <a:r>
              <a:rPr kumimoji="0" lang="kk-KZ" b="1" i="1" u="none" strike="noStrike" cap="none" normalizeH="0" baseline="0" dirty="0" smtClean="0">
                <a:ln>
                  <a:noFill/>
                </a:ln>
                <a:effectLst/>
                <a:latin typeface="Arial" pitchFamily="34" charset="0"/>
                <a:ea typeface="Calibri" pitchFamily="34" charset="0"/>
                <a:cs typeface="Arial" pitchFamily="34" charset="0"/>
                <a:hlinkClick r:id="rId7" tooltip="ARPANET (мұндай бет жоқ)"/>
              </a:rPr>
              <a:t>ARPANET</a:t>
            </a:r>
            <a:r>
              <a:rPr kumimoji="0" lang="kk-KZ" b="1" i="1" u="none" strike="noStrike" cap="none" normalizeH="0" baseline="0" dirty="0" smtClean="0">
                <a:ln>
                  <a:noFill/>
                </a:ln>
                <a:effectLst/>
                <a:latin typeface="Calibri"/>
                <a:ea typeface="Calibri" pitchFamily="34" charset="0"/>
                <a:cs typeface="Arial" pitchFamily="34" charset="0"/>
              </a:rPr>
              <a:t> </a:t>
            </a:r>
            <a:r>
              <a:rPr kumimoji="0" lang="kk-KZ" b="1" i="1" u="none" strike="noStrike" cap="none" normalizeH="0" baseline="0" dirty="0" smtClean="0">
                <a:ln>
                  <a:noFill/>
                </a:ln>
                <a:effectLst/>
                <a:latin typeface="Arial" pitchFamily="34" charset="0"/>
                <a:ea typeface="Calibri" pitchFamily="34" charset="0"/>
                <a:cs typeface="Arial" pitchFamily="34" charset="0"/>
                <a:hlinkClick r:id="rId8" tooltip="Interface Message процессор (мұндай бет жоқ)"/>
              </a:rPr>
              <a:t>Interface Message процессор</a:t>
            </a:r>
            <a:r>
              <a:rPr kumimoji="0" lang="kk-KZ" b="1" i="1" u="none" strike="noStrike" cap="none" normalizeH="0" baseline="0" dirty="0" smtClean="0">
                <a:ln>
                  <a:noFill/>
                </a:ln>
                <a:effectLst/>
                <a:latin typeface="Arial" pitchFamily="34" charset="0"/>
                <a:ea typeface="Calibri" pitchFamily="34" charset="0"/>
                <a:cs typeface="Arial" pitchFamily="34" charset="0"/>
              </a:rPr>
              <a:t>-інің қасында</a:t>
            </a:r>
            <a:endParaRPr kumimoji="0" lang="kk-KZ" sz="4000" b="1" i="1" u="none" strike="noStrike" cap="none" normalizeH="0" baseline="0" dirty="0" smtClean="0">
              <a:ln>
                <a:noFill/>
              </a:ln>
              <a:effectLst/>
              <a:latin typeface="Arial" pitchFamily="34" charset="0"/>
              <a:cs typeface="Arial" pitchFamily="34" charset="0"/>
            </a:endParaRPr>
          </a:p>
        </p:txBody>
      </p:sp>
    </p:spTree>
  </p:cSld>
  <p:clrMapOvr>
    <a:masterClrMapping/>
  </p:clrMapOvr>
  <p:transition>
    <p:zoom/>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a:off x="1" y="0"/>
            <a:ext cx="9143999" cy="6858000"/>
          </a:xfrm>
          <a:prstGeom prst="rect">
            <a:avLst/>
          </a:prstGeom>
          <a:noFill/>
          <a:ln w="9525">
            <a:noFill/>
            <a:miter lim="800000"/>
            <a:headEnd/>
            <a:tailEnd/>
          </a:ln>
          <a:effectLst/>
        </p:spPr>
      </p:pic>
      <p:sp>
        <p:nvSpPr>
          <p:cNvPr id="4" name="Прямоугольник 3"/>
          <p:cNvSpPr/>
          <p:nvPr/>
        </p:nvSpPr>
        <p:spPr>
          <a:xfrm>
            <a:off x="1428728" y="1500174"/>
            <a:ext cx="6143668" cy="4708981"/>
          </a:xfrm>
          <a:prstGeom prst="rect">
            <a:avLst/>
          </a:prstGeom>
        </p:spPr>
        <p:txBody>
          <a:bodyPr wrap="square">
            <a:spAutoFit/>
          </a:bodyPr>
          <a:lstStyle/>
          <a:p>
            <a:pPr algn="ctr"/>
            <a:r>
              <a:rPr lang="kk-KZ" sz="2000" b="1" i="1" dirty="0">
                <a:solidFill>
                  <a:schemeClr val="accent4">
                    <a:lumMod val="75000"/>
                  </a:schemeClr>
                </a:solidFill>
                <a:latin typeface="Times New Roman" pitchFamily="18" charset="0"/>
                <a:cs typeface="Times New Roman" pitchFamily="18" charset="0"/>
              </a:rPr>
              <a:t>Қашықтықтан білім беру жүйесі - білім алушы мен педагог қызметкердің жанама (алыстан) немесе толық емес жанама өзара іс-қимыл кезінде ақпараттық және телекоммуникациялық құралдары қолдана отырып жүзеге асырылатын оқыту. Қашықтықтан білім беру жүйесінің жұмыстары - ҚР Білім және ғылым министірінің 2010 жылғы 13 сәуірдегі №169 бұйрығымен бекітілген «Оқу процесін қашықтықтан білім беру технологиялары бойынша ұйымдастырудың Ережесі» және ҚР Білім және ғылым министірінің 2009 жылғы 4 маусымдағы №266 бұйрығымен бекітілген «Қашықтықтан оқыту технологиялары бойынша оқытуды ұйымдастыру» стандартына негізделеді. </a:t>
            </a:r>
            <a:endParaRPr lang="ru-RU" sz="2000" b="1" i="1" dirty="0">
              <a:solidFill>
                <a:schemeClr val="accent4">
                  <a:lumMod val="75000"/>
                </a:schemeClr>
              </a:solidFill>
              <a:latin typeface="Times New Roman" pitchFamily="18" charset="0"/>
              <a:cs typeface="Times New Roman" pitchFamily="18" charset="0"/>
            </a:endParaRPr>
          </a:p>
        </p:txBody>
      </p:sp>
    </p:spTree>
  </p:cSld>
  <p:clrMapOvr>
    <a:masterClrMapping/>
  </p:clrMapOvr>
  <p:transition>
    <p:comb dir="vert"/>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0"/>
            <a:ext cx="9143999" cy="6857999"/>
          </a:xfrm>
          <a:prstGeom prst="rect">
            <a:avLst/>
          </a:prstGeom>
          <a:noFill/>
          <a:ln w="9525">
            <a:noFill/>
            <a:miter lim="800000"/>
            <a:headEnd/>
            <a:tailEnd/>
          </a:ln>
          <a:effectLst/>
        </p:spPr>
      </p:pic>
      <p:sp>
        <p:nvSpPr>
          <p:cNvPr id="19459" name="Rectangle 3"/>
          <p:cNvSpPr>
            <a:spLocks noChangeArrowheads="1"/>
          </p:cNvSpPr>
          <p:nvPr/>
        </p:nvSpPr>
        <p:spPr bwMode="auto">
          <a:xfrm>
            <a:off x="1142976" y="928670"/>
            <a:ext cx="642942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60363" algn="just" defTabSz="914400" rtl="0" eaLnBrk="1" fontAlgn="base" latinLnBrk="0" hangingPunct="1">
              <a:lnSpc>
                <a:spcPct val="100000"/>
              </a:lnSpc>
              <a:spcBef>
                <a:spcPct val="0"/>
              </a:spcBef>
              <a:spcAft>
                <a:spcPct val="0"/>
              </a:spcAft>
              <a:buClrTx/>
              <a:buSzTx/>
              <a:buFontTx/>
              <a:buNone/>
              <a:tabLst/>
            </a:pPr>
            <a:r>
              <a:rPr kumimoji="0" lang="kk-KZ"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АҚШ-та 1 миллионнан астам адам қашықтықтан оқыту арқылы білім алса, Францияның ұлттық қашықтықтан оқыту орталығы жыл сайын әлемнің 120 мемлекетінен 35 мыңнан астам қолданушыларды қамтамасыз етеді. Ал Түркияда алыс аймақтағы тұрғындарға мамандық алуға көмектесу мақсатында 1974 жылдан ашық университет жұмыс істейді екен. Қосымша сабақ ретіне теле-радио арқылы курстар өткізеді. Осылай 12 000-нан астам қолданушыларды игереді.</a:t>
            </a:r>
            <a:br>
              <a:rPr kumimoji="0" lang="kk-KZ"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br>
            <a:r>
              <a:rPr kumimoji="0" lang="kk-KZ"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Қазір дәстүрлі қашықтықтан оқыту, электронды қашықтықтан оқыту, аудиториялық сабаққа түрлі электронды құралдарды пайдалану сияқты қашықтықтан оқыту үлгісінің 2000-ға жуық түрі бар екен. Соның ішінде еліміздің жоғары оқу орындарында кейс, желілі және телевидение сынды ақпараттық-коммуникациялық технология құралдарының көмегімен қашықтықтан оқыту түрі таңдалған-ды.</a:t>
            </a:r>
            <a:endParaRPr kumimoji="0" lang="kk-KZ" sz="2400" b="1" i="1"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spTree>
  </p:cSld>
  <p:clrMapOvr>
    <a:masterClrMapping/>
  </p:clrMapOvr>
  <p:transition>
    <p:plus/>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807</Words>
  <Application>Microsoft Office PowerPoint</Application>
  <PresentationFormat>Экран (4:3)</PresentationFormat>
  <Paragraphs>44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1</cp:lastModifiedBy>
  <cp:revision>36</cp:revision>
  <dcterms:created xsi:type="dcterms:W3CDTF">2012-11-12T22:53:00Z</dcterms:created>
  <dcterms:modified xsi:type="dcterms:W3CDTF">2013-10-17T15:56:09Z</dcterms:modified>
</cp:coreProperties>
</file>